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400213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336" y="-105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32CA66-424B-473C-A047-C4A1F696BEA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43200" y="1143000"/>
            <a:ext cx="1371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13690-517B-4324-B422-EC2EE7E99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42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3690-517B-4324-B422-EC2EE7E992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36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hyperlink" Target="mailto:kazuhiko@is.tokushima-u.ac.jp" TargetMode="External"/><Relationship Id="rId26" Type="http://schemas.openxmlformats.org/officeDocument/2006/relationships/image" Target="../media/image20.png"/><Relationship Id="rId3" Type="http://schemas.openxmlformats.org/officeDocument/2006/relationships/hyperlink" Target="mailto:otgonbayar_b@must.edu.mn" TargetMode="External"/><Relationship Id="rId21" Type="http://schemas.openxmlformats.org/officeDocument/2006/relationships/image" Target="../media/image15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hyperlink" Target="mailto:kishikawa.Hiroki@tokushima-u.ac.jp" TargetMode="External"/><Relationship Id="rId25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hyperlink" Target="mailto:bayarmaa.r@must.edu.mn" TargetMode="External"/><Relationship Id="rId20" Type="http://schemas.openxmlformats.org/officeDocument/2006/relationships/image" Target="../media/image14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18.png"/><Relationship Id="rId32" Type="http://schemas.openxmlformats.org/officeDocument/2006/relationships/image" Target="../media/image26.png"/><Relationship Id="rId5" Type="http://schemas.openxmlformats.org/officeDocument/2006/relationships/image" Target="../media/image2.png"/><Relationship Id="rId15" Type="http://schemas.openxmlformats.org/officeDocument/2006/relationships/image" Target="../media/image12.jpe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10" Type="http://schemas.openxmlformats.org/officeDocument/2006/relationships/image" Target="../media/image7.png"/><Relationship Id="rId19" Type="http://schemas.openxmlformats.org/officeDocument/2006/relationships/image" Target="../media/image13.png"/><Relationship Id="rId31" Type="http://schemas.openxmlformats.org/officeDocument/2006/relationships/image" Target="../media/image25.png"/><Relationship Id="rId4" Type="http://schemas.openxmlformats.org/officeDocument/2006/relationships/image" Target="../media/image1.jpg"/><Relationship Id="rId9" Type="http://schemas.openxmlformats.org/officeDocument/2006/relationships/image" Target="../media/image6.png"/><Relationship Id="rId14" Type="http://schemas.openxmlformats.org/officeDocument/2006/relationships/image" Target="../media/image11.jpeg"/><Relationship Id="rId22" Type="http://schemas.openxmlformats.org/officeDocument/2006/relationships/image" Target="../media/image16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1746" y="-712"/>
            <a:ext cx="14400000" cy="32400000"/>
          </a:xfrm>
          <a:prstGeom prst="rect">
            <a:avLst/>
          </a:prstGeom>
          <a:solidFill>
            <a:srgbClr val="F5F8FC"/>
          </a:solidFill>
          <a:ln>
            <a:solidFill>
              <a:srgbClr val="F5F8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8275" marR="0" lvl="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US" sz="1800" spc="-5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DDQN</a:t>
            </a:r>
            <a:r>
              <a:rPr lang="mn-MN" sz="1800" spc="-5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-р суваг хуваарилалт хийх алгоритм</a:t>
            </a:r>
            <a:endParaRPr kumimoji="0" lang="mn-M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400000" cy="3420000"/>
          </a:xfrm>
          <a:prstGeom prst="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540000" y="396000"/>
            <a:ext cx="1440000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12000" y="540000"/>
            <a:ext cx="1296000" cy="1044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sz="800" b="1">
                <a:solidFill>
                  <a:srgbClr val="143D74"/>
                </a:solidFill>
                <a:latin typeface="Arial"/>
              </a:rPr>
              <a:t>M-JEED
LOGO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19999" y="396000"/>
            <a:ext cx="1533135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592000" y="540000"/>
            <a:ext cx="1296000" cy="1044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sz="800" b="1">
                <a:solidFill>
                  <a:srgbClr val="143D74"/>
                </a:solidFill>
                <a:latin typeface="Arial"/>
              </a:rPr>
              <a:t>MINISTRY
LOGO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620000" y="396000"/>
            <a:ext cx="1440000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12600000" y="396000"/>
            <a:ext cx="1440000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63101" y="1735048"/>
            <a:ext cx="13320000" cy="3368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HIGHER EDUCATION PROJECT IN ENGINEERING AND TECHNOLOGY</a:t>
            </a:r>
            <a:r>
              <a:rPr sz="2000" b="1" dirty="0">
                <a:solidFill>
                  <a:schemeClr val="bg1"/>
                </a:solidFill>
                <a:latin typeface="Arial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4224" y="2340771"/>
            <a:ext cx="13320000" cy="50613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MONGOLIA–JAPAN JOINT RESEARCH AND BUSINESS PARTNERSHIP – 2026</a:t>
            </a:r>
          </a:p>
          <a:p>
            <a:pPr algn="ctr"/>
            <a:endParaRPr sz="15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649" y="3023878"/>
            <a:ext cx="1332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September 17, 2026 | Ulaanbaatar, Mongolia</a:t>
            </a:r>
            <a:endParaRPr sz="1100" b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40000" y="3780000"/>
            <a:ext cx="2520000" cy="2520000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3335112" y="3762932"/>
            <a:ext cx="10530000" cy="25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005451" y="4074271"/>
            <a:ext cx="8661824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A STUDY ON THE DEVELOPMENT OF SMART SYSTEMS FOR INDUSTRIAL, SERVICE, AND DOMESTIC APPLICATIONS USING ADVANCED TECHNOLOGIES</a:t>
            </a:r>
            <a:endParaRPr sz="1600"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30192" y="5000016"/>
            <a:ext cx="9990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b="1" dirty="0"/>
              <a:t>A Study on Traffic Offloading Capabilities and Performance in 5G Heterogeneous Networks</a:t>
            </a:r>
            <a:endParaRPr b="1" dirty="0">
              <a:latin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63100" y="6747442"/>
            <a:ext cx="13320000" cy="187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34950" y="6865522"/>
            <a:ext cx="588915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en-US" sz="1400" b="1" dirty="0">
                <a:solidFill>
                  <a:srgbClr val="002060"/>
                </a:solidFill>
              </a:rPr>
              <a:t>MONGOLIAN PROJECT TEAM LEADER</a:t>
            </a:r>
            <a:endParaRPr sz="1400"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37840" y="7084264"/>
            <a:ext cx="6427523" cy="58307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200" dirty="0"/>
              <a:t>Professor B. </a:t>
            </a:r>
            <a:r>
              <a:rPr lang="en-US" sz="1200" dirty="0" err="1"/>
              <a:t>Otgonbayar</a:t>
            </a:r>
            <a:r>
              <a:rPr lang="en-US" sz="1200" dirty="0"/>
              <a:t>, Ph.D.</a:t>
            </a:r>
          </a:p>
          <a:p>
            <a:r>
              <a:rPr lang="en-US" sz="1200" dirty="0"/>
              <a:t>School of Information and Communication Technology/Department of Telecommunication Engineering</a:t>
            </a:r>
          </a:p>
          <a:p>
            <a:r>
              <a:rPr lang="en-US" sz="1200" dirty="0"/>
              <a:t>Email: </a:t>
            </a:r>
            <a:r>
              <a:rPr lang="en-US" sz="1200" dirty="0">
                <a:hlinkClick r:id="rId3"/>
              </a:rPr>
              <a:t>otgonbayar_b@must.edu.mn</a:t>
            </a:r>
            <a:endParaRPr lang="en-US" sz="1200" dirty="0"/>
          </a:p>
        </p:txBody>
      </p:sp>
      <p:sp>
        <p:nvSpPr>
          <p:cNvPr id="28" name="Rounded Rectangle 27"/>
          <p:cNvSpPr/>
          <p:nvPr/>
        </p:nvSpPr>
        <p:spPr>
          <a:xfrm>
            <a:off x="552694" y="9245283"/>
            <a:ext cx="6363255" cy="3877413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8275" marR="0" lvl="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endParaRPr kumimoji="0" lang="mn-M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40000" y="8820000"/>
            <a:ext cx="6408000" cy="917999"/>
          </a:xfrm>
          <a:prstGeom prst="roundRect">
            <a:avLst/>
          </a:prstGeom>
          <a:solidFill>
            <a:srgbClr val="2274B7"/>
          </a:solidFill>
          <a:ln>
            <a:solidFill>
              <a:srgbClr val="2274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40100" y="9059641"/>
            <a:ext cx="6084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chemeClr val="bg1"/>
                </a:solidFill>
              </a:rPr>
              <a:t>1. </a:t>
            </a:r>
            <a:r>
              <a:rPr lang="mn-MN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PROBLEM &amp; RESEARCH OBJECTIVES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57638" y="9799668"/>
            <a:ext cx="2952000" cy="2398961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b="1" dirty="0"/>
              <a:t>OBJECTIVES</a:t>
            </a:r>
          </a:p>
          <a:p>
            <a:pPr marL="342900" indent="-228600">
              <a:buFont typeface="+mj-lt"/>
              <a:buAutoNum type="arabicPeriod"/>
            </a:pPr>
            <a:r>
              <a:rPr lang="en-US" sz="1600" dirty="0"/>
              <a:t>Efficient Channel Allocation in Wireless Heterogeneous Networks Using Deep Reinforcement Learning (DRL)</a:t>
            </a:r>
          </a:p>
          <a:p>
            <a:pPr marL="342900" indent="-228600">
              <a:spcBef>
                <a:spcPts val="1200"/>
              </a:spcBef>
              <a:buFont typeface="+mj-lt"/>
              <a:buAutoNum type="arabicPeriod"/>
            </a:pPr>
            <a:r>
              <a:rPr lang="en-US" sz="1600" dirty="0"/>
              <a:t>Reducing Network Congestion in 5G/Wi-Fi Heterogeneous Networks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272000" y="8820000"/>
            <a:ext cx="6588000" cy="4490456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7272000" y="8820000"/>
            <a:ext cx="6588000" cy="917999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459399" y="9082600"/>
            <a:ext cx="6264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chemeClr val="bg1"/>
                </a:solidFill>
              </a:rPr>
              <a:t>2. </a:t>
            </a:r>
            <a:r>
              <a:rPr lang="mn-MN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METHODOLOGY &amp; COLLABORATION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40000" y="13572000"/>
            <a:ext cx="13320000" cy="6426954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540000" y="13572000"/>
            <a:ext cx="13320000" cy="917999"/>
          </a:xfrm>
          <a:prstGeom prst="roundRect">
            <a:avLst/>
          </a:prstGeom>
          <a:solidFill>
            <a:srgbClr val="46934E"/>
          </a:solidFill>
          <a:ln>
            <a:solidFill>
              <a:srgbClr val="4693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40100" y="13823604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chemeClr val="bg1"/>
                </a:solidFill>
                <a:latin typeface="Arial"/>
              </a:rPr>
              <a:t>3. </a:t>
            </a:r>
            <a:r>
              <a:rPr lang="mn-MN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KEY OUTCOMES, TECHNOLOGIES &amp; PRODUCTS</a:t>
            </a:r>
            <a:endParaRPr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549184" y="20208628"/>
            <a:ext cx="13320000" cy="511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43"/>
          <p:cNvSpPr/>
          <p:nvPr/>
        </p:nvSpPr>
        <p:spPr>
          <a:xfrm>
            <a:off x="540000" y="20124000"/>
            <a:ext cx="13320000" cy="917999"/>
          </a:xfrm>
          <a:prstGeom prst="roundRect">
            <a:avLst/>
          </a:prstGeom>
          <a:solidFill>
            <a:srgbClr val="6F49A3"/>
          </a:solidFill>
          <a:ln>
            <a:solidFill>
              <a:srgbClr val="6F49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16640" y="20383450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chemeClr val="bg1"/>
                </a:solidFill>
              </a:rPr>
              <a:t>4. </a:t>
            </a:r>
            <a:r>
              <a:rPr lang="en-US" b="1" dirty="0">
                <a:solidFill>
                  <a:schemeClr val="bg1"/>
                </a:solidFill>
              </a:rPr>
              <a:t>PRACTICAL APPLICATIONS AND BUSINESS OPPORTUNITIES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627459" y="25583869"/>
            <a:ext cx="13343100" cy="4554001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/>
              <a:t>Хурд нэмэгдэх ($\</a:t>
            </a:r>
            <a:r>
              <a:rPr lang="en-US"/>
              <a:t>text{Throughput} \uparrow$): </a:t>
            </a:r>
            <a:r>
              <a:rPr lang="mn-MN"/>
              <a:t>Сүлжээний сувгийн ашиглалтыг тэнцвэржүүлснээр хэрэглэгчийн дата хурд өснө.Саатал багасах ($\</a:t>
            </a:r>
            <a:r>
              <a:rPr lang="en-US"/>
              <a:t>text{Latency} \downarrow$): </a:t>
            </a:r>
            <a:r>
              <a:rPr lang="mn-MN"/>
              <a:t>Бааз станцын ачааллыг бууруулж, бодит хугацааны үйлчилгээний чанарыг дээшлүүлнэ.Зардал хэмнэх ($\</a:t>
            </a:r>
            <a:r>
              <a:rPr lang="en-US"/>
              <a:t>text{CAPEX/OPEX} \downarrow$): </a:t>
            </a:r>
            <a:r>
              <a:rPr lang="mn-MN"/>
              <a:t>Одоо байгаа </a:t>
            </a:r>
            <a:r>
              <a:rPr lang="en-US"/>
              <a:t>Wi-Fi </a:t>
            </a:r>
            <a:r>
              <a:rPr lang="mn-MN"/>
              <a:t>дэд бүтцийг ашиглан нэмэлт хөрөнгө оруулалтыг хэмнэнэ.</a:t>
            </a:r>
            <a:endParaRPr/>
          </a:p>
        </p:txBody>
      </p:sp>
      <p:sp>
        <p:nvSpPr>
          <p:cNvPr id="49" name="Rounded Rectangle 48"/>
          <p:cNvSpPr/>
          <p:nvPr/>
        </p:nvSpPr>
        <p:spPr>
          <a:xfrm>
            <a:off x="641600" y="25595999"/>
            <a:ext cx="13320000" cy="917999"/>
          </a:xfrm>
          <a:prstGeom prst="roundRect">
            <a:avLst/>
          </a:prstGeom>
          <a:solidFill>
            <a:srgbClr val="EE7919"/>
          </a:solidFill>
          <a:ln>
            <a:solidFill>
              <a:srgbClr val="EE7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02000" y="25852861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</a:rPr>
              <a:t>   5. </a:t>
            </a:r>
            <a:r>
              <a:rPr lang="mn-MN" b="1" dirty="0">
                <a:solidFill>
                  <a:srgbClr val="FFFFFF"/>
                </a:solidFill>
              </a:rPr>
              <a:t> </a:t>
            </a:r>
            <a:r>
              <a:rPr lang="en-US" b="1" dirty="0">
                <a:solidFill>
                  <a:srgbClr val="FFFFFF"/>
                </a:solidFill>
              </a:rPr>
              <a:t>PARTNERSHIP, IMPACT &amp; NEXT STEPS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540000" y="30240000"/>
            <a:ext cx="13320000" cy="1655999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ounded Rectangle 53"/>
          <p:cNvSpPr/>
          <p:nvPr/>
        </p:nvSpPr>
        <p:spPr>
          <a:xfrm>
            <a:off x="540000" y="30240000"/>
            <a:ext cx="13320000" cy="540000"/>
          </a:xfrm>
          <a:prstGeom prst="round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720000" y="30426209"/>
            <a:ext cx="9360000" cy="167581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900" b="1" dirty="0">
                <a:solidFill>
                  <a:srgbClr val="FFFFFF"/>
                </a:solidFill>
                <a:latin typeface="Arial"/>
              </a:rPr>
              <a:t>6. CONTACT &amp; BUSINESS MATCHING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1916000" y="30852000"/>
            <a:ext cx="1512000" cy="864000"/>
          </a:xfrm>
          <a:prstGeom prst="roundRect">
            <a:avLst/>
          </a:prstGeom>
          <a:solidFill>
            <a:srgbClr val="E8F0F9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0" name="image162.jpg" descr="MJEEDlogo0">
            <a:extLst>
              <a:ext uri="{FF2B5EF4-FFF2-40B4-BE49-F238E27FC236}">
                <a16:creationId xmlns:a16="http://schemas.microsoft.com/office/drawing/2014/main" id="{6E6B6EC9-16B1-4814-8216-F05592F2986E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774000" y="637934"/>
            <a:ext cx="1089750" cy="774711"/>
          </a:xfrm>
          <a:prstGeom prst="rect">
            <a:avLst/>
          </a:prstGeom>
          <a:ln/>
        </p:spPr>
      </p:pic>
      <p:pic>
        <p:nvPicPr>
          <p:cNvPr id="61" name="image154.png" descr="download">
            <a:extLst>
              <a:ext uri="{FF2B5EF4-FFF2-40B4-BE49-F238E27FC236}">
                <a16:creationId xmlns:a16="http://schemas.microsoft.com/office/drawing/2014/main" id="{BEDD2038-A28C-416E-9EFF-5DB37083908B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2555998" y="796689"/>
            <a:ext cx="1461135" cy="457200"/>
          </a:xfrm>
          <a:prstGeom prst="rect">
            <a:avLst/>
          </a:prstGeom>
          <a:ln/>
        </p:spPr>
      </p:pic>
      <p:pic>
        <p:nvPicPr>
          <p:cNvPr id="62" name="image116.png" descr="JICAlogo">
            <a:extLst>
              <a:ext uri="{FF2B5EF4-FFF2-40B4-BE49-F238E27FC236}">
                <a16:creationId xmlns:a16="http://schemas.microsoft.com/office/drawing/2014/main" id="{6CD802EA-67D2-4912-835D-E57F2D0866C3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10942565" y="677243"/>
            <a:ext cx="901650" cy="634504"/>
          </a:xfrm>
          <a:prstGeom prst="rect">
            <a:avLst/>
          </a:prstGeom>
          <a:ln/>
        </p:spPr>
      </p:pic>
      <p:pic>
        <p:nvPicPr>
          <p:cNvPr id="63" name="image160.png" descr="must-logo">
            <a:extLst>
              <a:ext uri="{FF2B5EF4-FFF2-40B4-BE49-F238E27FC236}">
                <a16:creationId xmlns:a16="http://schemas.microsoft.com/office/drawing/2014/main" id="{1844501E-FE81-4FDF-93B0-1C2D0A106CA0}"/>
              </a:ext>
            </a:extLst>
          </p:cNvPr>
          <p:cNvPicPr/>
          <p:nvPr/>
        </p:nvPicPr>
        <p:blipFill>
          <a:blip r:embed="rId7"/>
          <a:srcRect l="735" t="3751" r="86618" b="3125"/>
          <a:stretch>
            <a:fillRect/>
          </a:stretch>
        </p:blipFill>
        <p:spPr>
          <a:xfrm>
            <a:off x="13045875" y="574874"/>
            <a:ext cx="595800" cy="973124"/>
          </a:xfrm>
          <a:prstGeom prst="rect">
            <a:avLst/>
          </a:prstGeom>
          <a:ln/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7E0DA901-2DC0-4EAA-BC15-6EB7D9FA476D}"/>
              </a:ext>
            </a:extLst>
          </p:cNvPr>
          <p:cNvSpPr txBox="1"/>
          <p:nvPr/>
        </p:nvSpPr>
        <p:spPr>
          <a:xfrm>
            <a:off x="7365363" y="9689563"/>
            <a:ext cx="39542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DRL-Based Channel Allocation</a:t>
            </a:r>
            <a:endParaRPr lang="mn-MN" sz="1200" dirty="0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7F156BBF-103B-4450-B55A-49D5EBC5AE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4545" y="12109038"/>
            <a:ext cx="2011134" cy="109147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142BD80-365D-4DD7-8862-96CD6F3E497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6692"/>
          <a:stretch/>
        </p:blipFill>
        <p:spPr>
          <a:xfrm>
            <a:off x="7554242" y="11144500"/>
            <a:ext cx="2155332" cy="809291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44A9147-44D7-4A99-9C71-E826E27333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85849" y="10361536"/>
            <a:ext cx="1716212" cy="283244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9744FAA2-FB6B-463C-AA32-88490D3CC4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001" y="14819958"/>
            <a:ext cx="3997564" cy="1826421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5744AB0-CECE-4006-8821-FC866591B3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5038" y="17884401"/>
            <a:ext cx="2884492" cy="1577176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2A1BF0ED-8848-478D-A293-3FD0EC73BB5B}"/>
              </a:ext>
            </a:extLst>
          </p:cNvPr>
          <p:cNvSpPr txBox="1"/>
          <p:nvPr/>
        </p:nvSpPr>
        <p:spPr>
          <a:xfrm>
            <a:off x="807638" y="17335413"/>
            <a:ext cx="37580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Average Throughput Improvement: </a:t>
            </a:r>
          </a:p>
          <a:p>
            <a:r>
              <a:rPr lang="mn-MN" sz="1200" dirty="0"/>
              <a:t>25.5%-48.7%</a:t>
            </a:r>
            <a:endParaRPr lang="en-US" sz="12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66CAD44-1ACE-43DC-AE35-7BF247DC8485}"/>
              </a:ext>
            </a:extLst>
          </p:cNvPr>
          <p:cNvSpPr txBox="1"/>
          <p:nvPr/>
        </p:nvSpPr>
        <p:spPr>
          <a:xfrm>
            <a:off x="1466126" y="14554800"/>
            <a:ext cx="27977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Results of the DDQN Model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0D995C0B-3368-492F-A2D1-606B02A0098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02473" y="18194215"/>
            <a:ext cx="2266920" cy="129208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CE166B9A-1746-4322-89F3-197F5C88F1D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096" t="-327" r="1457" b="6149"/>
          <a:stretch/>
        </p:blipFill>
        <p:spPr>
          <a:xfrm>
            <a:off x="11631112" y="17370797"/>
            <a:ext cx="1729303" cy="2513667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75EA2744-B47F-4ABD-AF6A-C19BD826015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218"/>
          <a:stretch/>
        </p:blipFill>
        <p:spPr>
          <a:xfrm>
            <a:off x="4669388" y="15112046"/>
            <a:ext cx="1828811" cy="2693628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876F3093-FB96-4882-97BE-AD981A234554}"/>
              </a:ext>
            </a:extLst>
          </p:cNvPr>
          <p:cNvSpPr txBox="1"/>
          <p:nvPr/>
        </p:nvSpPr>
        <p:spPr>
          <a:xfrm>
            <a:off x="924194" y="7640286"/>
            <a:ext cx="6427523" cy="98318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en-US" sz="1400" b="1" dirty="0">
                <a:solidFill>
                  <a:srgbClr val="002060"/>
                </a:solidFill>
              </a:rPr>
              <a:t>RESEARCH TEAM MEMBER</a:t>
            </a:r>
          </a:p>
          <a:p>
            <a:r>
              <a:rPr lang="en-US" sz="1200" dirty="0" err="1"/>
              <a:t>R.Bayarmaa</a:t>
            </a:r>
            <a:r>
              <a:rPr lang="en-US" sz="1200" dirty="0"/>
              <a:t>, Ph.D.</a:t>
            </a:r>
          </a:p>
          <a:p>
            <a:r>
              <a:rPr lang="en-US" sz="1200" dirty="0"/>
              <a:t>School of Information and Communication Technology/Department of Telecommunication Engineering</a:t>
            </a:r>
          </a:p>
          <a:p>
            <a:pPr algn="l"/>
            <a:r>
              <a:rPr lang="en-US" sz="1200" b="0" dirty="0">
                <a:hlinkClick r:id="rId16"/>
              </a:rPr>
              <a:t>bayarmaa.r@must.edu.mn</a:t>
            </a:r>
            <a:endParaRPr lang="en-US" sz="1200" b="0" dirty="0"/>
          </a:p>
          <a:p>
            <a:pPr algn="l"/>
            <a:endParaRPr sz="1200" b="0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C9277C-A0E0-40E3-B8BE-90723AC368B0}"/>
              </a:ext>
            </a:extLst>
          </p:cNvPr>
          <p:cNvSpPr txBox="1"/>
          <p:nvPr/>
        </p:nvSpPr>
        <p:spPr>
          <a:xfrm>
            <a:off x="7638653" y="6627737"/>
            <a:ext cx="5026524" cy="98318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/>
              <a:t>
</a:t>
            </a:r>
            <a:r>
              <a:rPr lang="en-US" sz="1400" b="1" dirty="0">
                <a:solidFill>
                  <a:srgbClr val="002060"/>
                </a:solidFill>
              </a:rPr>
              <a:t>JAPANESE PROJECT TEAM LEADER</a:t>
            </a:r>
          </a:p>
          <a:p>
            <a:r>
              <a:rPr lang="en-US" sz="1200" dirty="0"/>
              <a:t>Ass. Professor </a:t>
            </a:r>
            <a:r>
              <a:rPr lang="en-US" sz="1200" dirty="0" err="1"/>
              <a:t>Kishikawa</a:t>
            </a:r>
            <a:r>
              <a:rPr lang="en-US" sz="1200" dirty="0"/>
              <a:t> Hiroki, Ph.D.</a:t>
            </a:r>
          </a:p>
          <a:p>
            <a:r>
              <a:rPr lang="en-US" sz="1200" dirty="0"/>
              <a:t>Tokushima University</a:t>
            </a:r>
            <a:r>
              <a:rPr lang="en-US" sz="1200" b="0" dirty="0"/>
              <a:t>/ </a:t>
            </a:r>
            <a:r>
              <a:rPr lang="en-US" sz="1200" dirty="0"/>
              <a:t>Faculty of Science and Technology </a:t>
            </a:r>
            <a:r>
              <a:rPr sz="1200" b="0" dirty="0"/>
              <a:t>
</a:t>
            </a:r>
            <a:r>
              <a:rPr lang="en-US" sz="1200" b="0" dirty="0">
                <a:hlinkClick r:id="rId17"/>
              </a:rPr>
              <a:t>kishikawa.Hiroki@tokushima-u.ac.jp</a:t>
            </a:r>
            <a:endParaRPr lang="en-US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B001AC4-F837-43F5-A486-2FC837596FEC}"/>
              </a:ext>
            </a:extLst>
          </p:cNvPr>
          <p:cNvSpPr txBox="1"/>
          <p:nvPr/>
        </p:nvSpPr>
        <p:spPr>
          <a:xfrm>
            <a:off x="7670641" y="7700579"/>
            <a:ext cx="5026524" cy="79852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RESEARCH TEAM MEMBER </a:t>
            </a:r>
          </a:p>
          <a:p>
            <a:r>
              <a:rPr lang="en-US" sz="1200" dirty="0"/>
              <a:t>Professor Kazuhiko Kinoshita, Ph.D.</a:t>
            </a:r>
          </a:p>
          <a:p>
            <a:r>
              <a:rPr lang="en-US" sz="1200" dirty="0"/>
              <a:t>Tokushima University</a:t>
            </a:r>
            <a:r>
              <a:rPr sz="1200" b="0" dirty="0"/>
              <a:t>/ </a:t>
            </a:r>
            <a:r>
              <a:rPr lang="en-US" sz="1200" dirty="0"/>
              <a:t>Faculty of Science and Technology</a:t>
            </a:r>
            <a:r>
              <a:rPr sz="1200" b="0" dirty="0"/>
              <a:t>
</a:t>
            </a:r>
            <a:r>
              <a:rPr lang="en-US" sz="1200" dirty="0">
                <a:hlinkClick r:id="rId18"/>
              </a:rPr>
              <a:t>kazuhiko</a:t>
            </a:r>
            <a:r>
              <a:rPr lang="en-US" sz="1200" b="0" dirty="0">
                <a:hlinkClick r:id="rId18"/>
              </a:rPr>
              <a:t>@is.tokushima-u.ac.jp</a:t>
            </a:r>
            <a:endParaRPr lang="en-US" sz="1200" b="0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54D0C78-5E21-4D03-B6DA-254E28191129}"/>
              </a:ext>
            </a:extLst>
          </p:cNvPr>
          <p:cNvSpPr txBox="1"/>
          <p:nvPr/>
        </p:nvSpPr>
        <p:spPr>
          <a:xfrm>
            <a:off x="775775" y="9872623"/>
            <a:ext cx="3063781" cy="249129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600" b="1" dirty="0"/>
              <a:t>CAUSES OF NETWORK CONGESTION IN 5G NETWORKS</a:t>
            </a:r>
          </a:p>
          <a:p>
            <a:pPr marL="342900" indent="-285750">
              <a:buFont typeface="+mj-lt"/>
              <a:buAutoNum type="arabicPeriod"/>
            </a:pPr>
            <a:r>
              <a:rPr lang="en-US" sz="1600" dirty="0"/>
              <a:t>Increasing Number of Users</a:t>
            </a:r>
          </a:p>
          <a:p>
            <a:pPr marL="342900" indent="-285750">
              <a:buFont typeface="+mj-lt"/>
              <a:buAutoNum type="arabicPeriod"/>
            </a:pPr>
            <a:r>
              <a:rPr lang="en-US" sz="1600" dirty="0"/>
              <a:t>High Data Demand and URLLC Traffic</a:t>
            </a:r>
          </a:p>
          <a:p>
            <a:pPr marL="342900" indent="-285750">
              <a:buFont typeface="+mj-lt"/>
              <a:buAutoNum type="arabicPeriod"/>
            </a:pPr>
            <a:r>
              <a:rPr lang="en-US" sz="1600" dirty="0"/>
              <a:t>Insufficient Number of Base Stations</a:t>
            </a:r>
          </a:p>
          <a:p>
            <a:pPr marL="342900" indent="-285750">
              <a:buFont typeface="+mj-lt"/>
              <a:buAutoNum type="arabicPeriod"/>
            </a:pPr>
            <a:r>
              <a:rPr lang="en-US" sz="1600" dirty="0"/>
              <a:t>Inefficient Resource Management and Allocation</a:t>
            </a:r>
          </a:p>
          <a:p>
            <a:pPr marL="342900" indent="-285750">
              <a:buFont typeface="+mj-lt"/>
              <a:buAutoNum type="arabicPeriod"/>
            </a:pPr>
            <a:r>
              <a:rPr lang="en-US" sz="1600" dirty="0"/>
              <a:t>Interference and Other Factors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930F513D-C28E-420D-904B-74EBC0AF6EE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57976" y="9928251"/>
            <a:ext cx="1647442" cy="1085540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369A9B21-3824-41E9-BD82-BE8CD2BC3D5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85523" y="14719019"/>
            <a:ext cx="2724051" cy="1001355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D7094ABF-69D4-4A86-9065-C532161A565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47138" y="15785107"/>
            <a:ext cx="2724051" cy="104578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16F7B612-1B4C-4C63-B407-BDCAB69C519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87954" y="14680679"/>
            <a:ext cx="2911317" cy="114747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A0499494-0D83-45BA-863B-ABBC9BD8041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265087" y="15816816"/>
            <a:ext cx="2911317" cy="1157873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DC4EB7B3-6CC4-48D5-AAC0-E4BC6E3CA3C0}"/>
              </a:ext>
            </a:extLst>
          </p:cNvPr>
          <p:cNvSpPr txBox="1"/>
          <p:nvPr/>
        </p:nvSpPr>
        <p:spPr>
          <a:xfrm>
            <a:off x="7987806" y="14466230"/>
            <a:ext cx="4801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Traffic Offloading in High-Traffic Areas of Ulaanbaatar</a:t>
            </a: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3EBC61DB-0287-40FB-9FDA-CD93F3645FC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46475" y="11298437"/>
            <a:ext cx="2251050" cy="1470640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E27C357D-04B5-4F3C-A4F8-AF0A7B2C178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46475" y="9796967"/>
            <a:ext cx="2251050" cy="1363616"/>
          </a:xfrm>
          <a:prstGeom prst="rect">
            <a:avLst/>
          </a:prstGeom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id="{3BC9D01C-F01F-4E25-871B-DDA963DCEEA9}"/>
              </a:ext>
            </a:extLst>
          </p:cNvPr>
          <p:cNvSpPr txBox="1"/>
          <p:nvPr/>
        </p:nvSpPr>
        <p:spPr>
          <a:xfrm>
            <a:off x="929613" y="30816176"/>
            <a:ext cx="6120000" cy="952411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200" dirty="0"/>
              <a:t>Professor B. </a:t>
            </a:r>
            <a:r>
              <a:rPr lang="mn-MN" sz="1200" dirty="0"/>
              <a:t>Otgonbayar, P</a:t>
            </a:r>
            <a:r>
              <a:rPr lang="en-US" sz="1200" dirty="0" err="1"/>
              <a:t>h.D.</a:t>
            </a:r>
            <a:endParaRPr lang="en-US" sz="1200" dirty="0"/>
          </a:p>
          <a:p>
            <a:r>
              <a:rPr lang="en-US" sz="1200" dirty="0"/>
              <a:t>School of Information and Communication Technology</a:t>
            </a:r>
            <a:br>
              <a:rPr lang="en-US" sz="1200" dirty="0"/>
            </a:br>
            <a:r>
              <a:rPr lang="en-US" sz="1200" dirty="0"/>
              <a:t>Department of Telecommunication Engineering</a:t>
            </a:r>
          </a:p>
          <a:p>
            <a:r>
              <a:rPr lang="en-US" sz="1200" dirty="0"/>
              <a:t>Email: </a:t>
            </a:r>
            <a:r>
              <a:rPr lang="en-US" sz="1200" dirty="0">
                <a:hlinkClick r:id="rId3"/>
              </a:rPr>
              <a:t>otgonbayar_b@must.edu.mn</a:t>
            </a:r>
            <a:br>
              <a:rPr lang="en-US" sz="1200" dirty="0"/>
            </a:br>
            <a:r>
              <a:rPr lang="en-US" sz="1200" dirty="0"/>
              <a:t>Phone: +976-91915748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0FFD2ED-E25C-4085-B99D-3A8C10882639}"/>
              </a:ext>
            </a:extLst>
          </p:cNvPr>
          <p:cNvSpPr txBox="1"/>
          <p:nvPr/>
        </p:nvSpPr>
        <p:spPr>
          <a:xfrm>
            <a:off x="5425823" y="5843108"/>
            <a:ext cx="566708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/>
              <a:t>Keywords:</a:t>
            </a:r>
            <a:r>
              <a:rPr lang="en-US" sz="1100" dirty="0"/>
              <a:t> IFOM, ATSSS, ANDSF, LBO, Wi-Fi Traffic Offloading, </a:t>
            </a:r>
            <a:r>
              <a:rPr lang="en-US" sz="1100" dirty="0" err="1"/>
              <a:t>mmWave</a:t>
            </a:r>
            <a:endParaRPr lang="en-US" sz="1100" dirty="0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7A9A0E48-F831-41F6-8562-186C77CCE32C}"/>
              </a:ext>
            </a:extLst>
          </p:cNvPr>
          <p:cNvSpPr txBox="1"/>
          <p:nvPr/>
        </p:nvSpPr>
        <p:spPr>
          <a:xfrm>
            <a:off x="763363" y="4330814"/>
            <a:ext cx="2257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Research Priority Area:</a:t>
            </a:r>
          </a:p>
          <a:p>
            <a:r>
              <a:rPr lang="en-US" dirty="0">
                <a:solidFill>
                  <a:schemeClr val="bg1"/>
                </a:solidFill>
              </a:rPr>
              <a:t>Automation and Systems Engineering</a:t>
            </a:r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id="{56B1490E-4593-4478-84C5-3EFD4D0B4E22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74569" t="4565" r="19368" b="39571"/>
          <a:stretch/>
        </p:blipFill>
        <p:spPr>
          <a:xfrm>
            <a:off x="5674191" y="23637889"/>
            <a:ext cx="502339" cy="5349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24CB9A-F09E-4404-BFE0-C1AE3D6BBC1C}"/>
              </a:ext>
            </a:extLst>
          </p:cNvPr>
          <p:cNvSpPr txBox="1"/>
          <p:nvPr/>
        </p:nvSpPr>
        <p:spPr>
          <a:xfrm>
            <a:off x="823740" y="16770957"/>
            <a:ext cx="3724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/>
              <a:t>Performance Comparison Between DDQN-Based and Random Channel Allocation at ε = 1</a:t>
            </a:r>
            <a:endParaRPr lang="en-US" sz="1200" dirty="0"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E32B34C-8309-4F90-8B73-202B02D050D1}"/>
              </a:ext>
            </a:extLst>
          </p:cNvPr>
          <p:cNvSpPr txBox="1"/>
          <p:nvPr/>
        </p:nvSpPr>
        <p:spPr>
          <a:xfrm>
            <a:off x="7396380" y="10919094"/>
            <a:ext cx="27947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Input Data Used for Training</a:t>
            </a:r>
            <a:endParaRPr lang="mn-MN" sz="120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9C09346-433B-4125-9F32-B7243E38EB80}"/>
              </a:ext>
            </a:extLst>
          </p:cNvPr>
          <p:cNvSpPr txBox="1"/>
          <p:nvPr/>
        </p:nvSpPr>
        <p:spPr>
          <a:xfrm>
            <a:off x="7351717" y="11900155"/>
            <a:ext cx="28070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Agent–Environment Interaction</a:t>
            </a:r>
            <a:endParaRPr lang="mn-MN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2315FD-EE07-4D4D-A50F-4CC05C4CB942}"/>
              </a:ext>
            </a:extLst>
          </p:cNvPr>
          <p:cNvSpPr txBox="1"/>
          <p:nvPr/>
        </p:nvSpPr>
        <p:spPr>
          <a:xfrm>
            <a:off x="9727213" y="9706998"/>
            <a:ext cx="161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DDQN-Based Channel Allocation Algorithm</a:t>
            </a:r>
          </a:p>
        </p:txBody>
      </p:sp>
      <p:pic>
        <p:nvPicPr>
          <p:cNvPr id="104" name="Picture 103">
            <a:extLst>
              <a:ext uri="{FF2B5EF4-FFF2-40B4-BE49-F238E27FC236}">
                <a16:creationId xmlns:a16="http://schemas.microsoft.com/office/drawing/2014/main" id="{E07C296D-A4B6-4AF1-B113-A2DA40811A8C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20895" t="3835" r="70220" b="41755"/>
          <a:stretch/>
        </p:blipFill>
        <p:spPr>
          <a:xfrm>
            <a:off x="5628246" y="21818087"/>
            <a:ext cx="761382" cy="538865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74AD76D9-7337-4A27-91C0-FDD9E76BF29F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39036" t="9310" r="54066" b="38873"/>
          <a:stretch/>
        </p:blipFill>
        <p:spPr>
          <a:xfrm>
            <a:off x="5713933" y="22534738"/>
            <a:ext cx="538502" cy="467564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047EFD3-4449-40C8-9AA8-BBB007132276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56582" t="9310" r="35593" b="42166"/>
          <a:stretch/>
        </p:blipFill>
        <p:spPr>
          <a:xfrm>
            <a:off x="5697038" y="23115016"/>
            <a:ext cx="498556" cy="357312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42B784AB-EA11-445F-A1C6-C8862E3CEFB0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90366" t="6685" r="2232" b="37574"/>
          <a:stretch/>
        </p:blipFill>
        <p:spPr>
          <a:xfrm>
            <a:off x="5679163" y="24360518"/>
            <a:ext cx="516430" cy="449461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527AF4E1-6048-4F91-BEBC-59B0DDDB4947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2847" t="3835" r="89751" b="40424"/>
          <a:stretch/>
        </p:blipFill>
        <p:spPr>
          <a:xfrm>
            <a:off x="5666992" y="21150876"/>
            <a:ext cx="628587" cy="5470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D4D01C-D31D-4E68-8B94-51F95C1D5691}"/>
              </a:ext>
            </a:extLst>
          </p:cNvPr>
          <p:cNvSpPr txBox="1"/>
          <p:nvPr/>
        </p:nvSpPr>
        <p:spPr>
          <a:xfrm>
            <a:off x="6342676" y="21114953"/>
            <a:ext cx="7267676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/>
              <a:t>1. Traffic Offloading:</a:t>
            </a:r>
            <a:br>
              <a:rPr lang="en-US" sz="1300" dirty="0"/>
            </a:br>
            <a:r>
              <a:rPr lang="en-US" sz="1300" dirty="0"/>
              <a:t>Dynamically distribute network traffic across multiple access technologies, such as Wi-Fi and 4G/5G, to reduce the load on the primary cellular network.</a:t>
            </a:r>
          </a:p>
          <a:p>
            <a:r>
              <a:rPr lang="en-US" sz="1300" b="1" dirty="0"/>
              <a:t>2. Network Optimization:</a:t>
            </a:r>
            <a:br>
              <a:rPr lang="en-US" sz="1300" dirty="0"/>
            </a:br>
            <a:r>
              <a:rPr lang="en-US" sz="1300" dirty="0"/>
              <a:t>Optimize traffic management based on real-time network conditions, user demand, and resource utilization, thereby improving the efficiency of radio and transport network resources.</a:t>
            </a:r>
          </a:p>
          <a:p>
            <a:r>
              <a:rPr lang="en-US" sz="1300" b="1" dirty="0"/>
              <a:t>3. Cost Reduction (CAPEX/OPEX):</a:t>
            </a:r>
            <a:br>
              <a:rPr lang="en-US" sz="1300" dirty="0"/>
            </a:br>
            <a:r>
              <a:rPr lang="en-US" sz="1300" dirty="0"/>
              <a:t>Improve the utilization of existing network resources to reduce additional capital expenditures (CAPEX) on network equipment, as well as operating and maintenance expenses (OPEX).</a:t>
            </a:r>
          </a:p>
          <a:p>
            <a:r>
              <a:rPr lang="en-US" sz="1300" b="1" dirty="0"/>
              <a:t>4. Improved Quality of Service (QoS):</a:t>
            </a:r>
            <a:br>
              <a:rPr lang="en-US" sz="1300" dirty="0"/>
            </a:br>
            <a:r>
              <a:rPr lang="en-US" sz="1300" dirty="0"/>
              <a:t>Optimize traffic distribution according to real-time network conditions to improve QoS metrics, including throughput, latency, and packet loss, thereby enhancing the overall user experience.</a:t>
            </a:r>
          </a:p>
          <a:p>
            <a:r>
              <a:rPr lang="en-US" sz="1300" b="1" dirty="0"/>
              <a:t>5. New Services:</a:t>
            </a:r>
            <a:br>
              <a:rPr lang="en-US" sz="1300" dirty="0"/>
            </a:br>
            <a:r>
              <a:rPr lang="en-US" sz="1300" dirty="0"/>
              <a:t>Leverage optimized multi-access network infrastructure to enable the deployment of next-generation services and applications requiring high bandwidth, low latency, and reliable connectivity.</a:t>
            </a:r>
          </a:p>
          <a:p>
            <a:r>
              <a:rPr lang="en-US" sz="1300" b="1" dirty="0"/>
              <a:t>6. Business Value:</a:t>
            </a:r>
            <a:br>
              <a:rPr lang="en-US" sz="1300" dirty="0"/>
            </a:br>
            <a:r>
              <a:rPr lang="en-US" sz="1300" dirty="0"/>
              <a:t>Increase revenue potential while simultaneously optimizing network efficiency, service quality, and operational costs, thereby strengthening long-term competitiveness and improving overall business returns.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C8C61B-40AE-47DC-9A10-10568342660F}"/>
              </a:ext>
            </a:extLst>
          </p:cNvPr>
          <p:cNvSpPr txBox="1"/>
          <p:nvPr/>
        </p:nvSpPr>
        <p:spPr>
          <a:xfrm>
            <a:off x="1284319" y="23580561"/>
            <a:ext cx="40994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b="1" dirty="0">
                <a:solidFill>
                  <a:schemeClr val="tx2">
                    <a:lumMod val="75000"/>
                  </a:schemeClr>
                </a:solidFill>
              </a:rPr>
              <a:t>Практик хэрэглээ/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</a:rPr>
              <a:t>Applications</a:t>
            </a:r>
          </a:p>
          <a:p>
            <a:r>
              <a:rPr lang="en-US" sz="1200" dirty="0"/>
              <a:t>1. Mobile Operator</a:t>
            </a:r>
            <a:r>
              <a:rPr lang="mn-MN" sz="1200" dirty="0"/>
              <a:t>/</a:t>
            </a:r>
            <a:r>
              <a:rPr lang="en-US" sz="1200" dirty="0"/>
              <a:t>5G–Wi-Fi Offload</a:t>
            </a:r>
          </a:p>
          <a:p>
            <a:r>
              <a:rPr lang="mn-MN" sz="1200" dirty="0"/>
              <a:t>2. </a:t>
            </a:r>
            <a:r>
              <a:rPr lang="en-US" sz="1200" dirty="0"/>
              <a:t>Enterprise </a:t>
            </a:r>
            <a:r>
              <a:rPr lang="mn-MN" sz="1200" dirty="0"/>
              <a:t>/</a:t>
            </a:r>
            <a:r>
              <a:rPr lang="en-US" sz="1200" dirty="0"/>
              <a:t> Managed 5G + Wi-Fi</a:t>
            </a:r>
          </a:p>
          <a:p>
            <a:r>
              <a:rPr lang="mn-MN" sz="1200" dirty="0"/>
              <a:t>3. </a:t>
            </a:r>
            <a:r>
              <a:rPr lang="en-US" sz="1200" dirty="0"/>
              <a:t>Temporary 5G + Wi-Fi</a:t>
            </a:r>
          </a:p>
          <a:p>
            <a:r>
              <a:rPr lang="mn-MN" sz="1200" dirty="0"/>
              <a:t>4. </a:t>
            </a:r>
            <a:r>
              <a:rPr lang="en-US" sz="1200" dirty="0"/>
              <a:t>University / Campus: Campus 5G + Wi-Fi</a:t>
            </a:r>
            <a:endParaRPr lang="mn-MN" sz="1200" dirty="0"/>
          </a:p>
          <a:p>
            <a:r>
              <a:rPr lang="mn-MN" sz="1200" dirty="0"/>
              <a:t>5. </a:t>
            </a:r>
            <a:r>
              <a:rPr lang="en-US" sz="1200" dirty="0"/>
              <a:t>Smart City: 5G + Public Wi-Fi + IoT</a:t>
            </a:r>
          </a:p>
          <a:p>
            <a:r>
              <a:rPr lang="mn-MN" sz="1200" dirty="0"/>
              <a:t>6. </a:t>
            </a:r>
            <a:r>
              <a:rPr lang="en-US" sz="1200" dirty="0"/>
              <a:t>ISP / MNO: Intelligent Offloading</a:t>
            </a:r>
          </a:p>
          <a:p>
            <a:endParaRPr lang="en-US" sz="1200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CB17C86E-6A2D-4AE5-BFC3-B2F8605B670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284319" y="21094308"/>
            <a:ext cx="4002905" cy="241425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180E6038-F53E-42C3-AE0F-310486E4EB00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t="16307"/>
          <a:stretch/>
        </p:blipFill>
        <p:spPr>
          <a:xfrm>
            <a:off x="826661" y="28347038"/>
            <a:ext cx="2821109" cy="131887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4642C305-6FD7-420E-8B6C-4F6CB719B5CA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t="1590"/>
          <a:stretch/>
        </p:blipFill>
        <p:spPr>
          <a:xfrm>
            <a:off x="6573973" y="26565898"/>
            <a:ext cx="3345383" cy="183899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7C19A65F-5811-4DCC-B13C-C1D307FA229E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565792" y="28171696"/>
            <a:ext cx="2776884" cy="15511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F2723DE5-5409-4778-9973-7A909F9351E5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t="19900" b="12262"/>
          <a:stretch/>
        </p:blipFill>
        <p:spPr>
          <a:xfrm>
            <a:off x="9997251" y="28378879"/>
            <a:ext cx="3837498" cy="1454177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F6DC69BC-F1F5-4258-95D6-85BE000EF7C6}"/>
              </a:ext>
            </a:extLst>
          </p:cNvPr>
          <p:cNvSpPr txBox="1"/>
          <p:nvPr/>
        </p:nvSpPr>
        <p:spPr>
          <a:xfrm>
            <a:off x="10006095" y="26581767"/>
            <a:ext cx="38770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NEXT STEPS</a:t>
            </a:r>
            <a:endParaRPr lang="en-US" sz="1400" dirty="0"/>
          </a:p>
          <a:p>
            <a:r>
              <a:rPr lang="en-US" sz="1400" b="1" dirty="0"/>
              <a:t>Simulation:</a:t>
            </a:r>
            <a:r>
              <a:rPr lang="en-US" sz="1400" dirty="0"/>
              <a:t> Train and evaluate the DRL agent using NS-3 or </a:t>
            </a:r>
            <a:r>
              <a:rPr lang="mn-MN" sz="1400" dirty="0"/>
              <a:t>PyTorch</a:t>
            </a:r>
            <a:r>
              <a:rPr lang="en-US" sz="1400" dirty="0"/>
              <a:t>.</a:t>
            </a:r>
          </a:p>
          <a:p>
            <a:r>
              <a:rPr lang="en-US" sz="1400" b="1" dirty="0"/>
              <a:t>Pilot Testing:</a:t>
            </a:r>
            <a:r>
              <a:rPr lang="en-US" sz="1400" dirty="0"/>
              <a:t> Establish a testbed in an indoor 5G/Wi-Fi environment, such as a university campus or office building.</a:t>
            </a:r>
          </a:p>
          <a:p>
            <a:r>
              <a:rPr lang="en-US" sz="1400" b="1" dirty="0"/>
              <a:t>Deployment:</a:t>
            </a:r>
            <a:r>
              <a:rPr lang="en-US" sz="1400" dirty="0"/>
              <a:t> Integrate AI-based solutions into mobile operators’ core network architectures.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2B2F50C-6729-4794-A3BF-49DAF918D455}"/>
              </a:ext>
            </a:extLst>
          </p:cNvPr>
          <p:cNvSpPr txBox="1"/>
          <p:nvPr/>
        </p:nvSpPr>
        <p:spPr>
          <a:xfrm>
            <a:off x="6205049" y="28284364"/>
            <a:ext cx="38844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Throughput: </a:t>
            </a:r>
            <a:r>
              <a:rPr lang="en-US" sz="1400" dirty="0"/>
              <a:t>Balanced channel utilization increases the data rates experienced by users.</a:t>
            </a:r>
          </a:p>
          <a:p>
            <a:r>
              <a:rPr lang="en-US" sz="1400" b="1" dirty="0"/>
              <a:t>Reduced Latency: </a:t>
            </a:r>
            <a:r>
              <a:rPr lang="en-US" sz="1400" dirty="0"/>
              <a:t>Reducing the load on base stations improves the quality of real-time services.</a:t>
            </a:r>
          </a:p>
          <a:p>
            <a:r>
              <a:rPr lang="en-US" sz="1400" b="1" dirty="0"/>
              <a:t>Cost Savings (CAPEX/OPEX): </a:t>
            </a:r>
            <a:r>
              <a:rPr lang="en-US" sz="1400" dirty="0"/>
              <a:t>Leveraging existing Wi-Fi infrastructure reduces the need for additional capital investment and lowers operational costs.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4A3F865-DAB6-4573-B2E1-2265CB6EE9BA}"/>
              </a:ext>
            </a:extLst>
          </p:cNvPr>
          <p:cNvSpPr txBox="1"/>
          <p:nvPr/>
        </p:nvSpPr>
        <p:spPr>
          <a:xfrm>
            <a:off x="713651" y="26561656"/>
            <a:ext cx="58603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/>
              <a:t>COLLABORATION</a:t>
            </a:r>
            <a:endParaRPr lang="en-US" sz="1300" dirty="0"/>
          </a:p>
          <a:p>
            <a:r>
              <a:rPr lang="en-US" sz="1300" b="1" dirty="0"/>
              <a:t>Mobile Network Operators &amp; Internet Service Providers (MNOs &amp; ISPs): </a:t>
            </a:r>
            <a:r>
              <a:rPr lang="en-US" sz="1300" dirty="0"/>
              <a:t>Provide the infrastructure required for efficient traffic distribution between 5G and Wi-Fi networks.</a:t>
            </a:r>
          </a:p>
          <a:p>
            <a:r>
              <a:rPr lang="en-US" sz="1300" b="1" dirty="0"/>
              <a:t>Universities: </a:t>
            </a:r>
            <a:r>
              <a:rPr lang="en-US" sz="1300" dirty="0"/>
              <a:t>Conduct research, training, and experimental validation of AI and Deep Reinforcement Learning (DRL) algorithms.</a:t>
            </a:r>
          </a:p>
          <a:p>
            <a:r>
              <a:rPr lang="en-US" sz="1300" b="1" dirty="0"/>
              <a:t>Technology Manufacturers: </a:t>
            </a:r>
            <a:r>
              <a:rPr lang="en-US" sz="1300" dirty="0"/>
              <a:t>Provide 3GPP/IEEE-compliant equipment and support API development and integration.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88147E3-D778-4019-83E8-E935DEB48ED8}"/>
              </a:ext>
            </a:extLst>
          </p:cNvPr>
          <p:cNvSpPr txBox="1"/>
          <p:nvPr/>
        </p:nvSpPr>
        <p:spPr>
          <a:xfrm>
            <a:off x="4137955" y="14485875"/>
            <a:ext cx="27240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Copyright Certificate </a:t>
            </a:r>
            <a:endParaRPr lang="mn-MN" sz="1200" b="1" dirty="0"/>
          </a:p>
          <a:p>
            <a:pPr algn="ctr"/>
            <a:r>
              <a:rPr lang="en-US" sz="1200" b="1" dirty="0"/>
              <a:t> Intellectual Property Office of Mongolia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9200849-0425-4EAF-8F8C-C617554DBFA4}"/>
              </a:ext>
            </a:extLst>
          </p:cNvPr>
          <p:cNvSpPr txBox="1"/>
          <p:nvPr/>
        </p:nvSpPr>
        <p:spPr>
          <a:xfrm>
            <a:off x="11546476" y="16854878"/>
            <a:ext cx="2213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Copyright Certificate </a:t>
            </a:r>
            <a:endParaRPr lang="mn-MN" sz="1200" b="1" dirty="0"/>
          </a:p>
          <a:p>
            <a:pPr algn="ctr"/>
            <a:r>
              <a:rPr lang="en-US" sz="1200" b="1" dirty="0"/>
              <a:t> Intellectual Property Office of Mongolia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CAC80D3-24AE-420B-8273-78A0FECBFE41}"/>
              </a:ext>
            </a:extLst>
          </p:cNvPr>
          <p:cNvSpPr txBox="1"/>
          <p:nvPr/>
        </p:nvSpPr>
        <p:spPr>
          <a:xfrm>
            <a:off x="6463291" y="16847657"/>
            <a:ext cx="51678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/>
            <a:r>
              <a:rPr lang="en-US" sz="1100" b="1" dirty="0">
                <a:ea typeface="Times New Roman" panose="02020603050405020304" pitchFamily="18" charset="0"/>
              </a:rPr>
              <a:t>Research works:</a:t>
            </a:r>
            <a:endParaRPr lang="mn-MN" sz="1100" b="1" dirty="0">
              <a:effectLst/>
              <a:ea typeface="Times New Roman" panose="02020603050405020304" pitchFamily="18" charset="0"/>
            </a:endParaRPr>
          </a:p>
          <a:p>
            <a:pPr marL="228600" indent="-171450">
              <a:buFont typeface="+mj-lt"/>
              <a:buAutoNum type="arabicPeriod"/>
            </a:pPr>
            <a:r>
              <a:rPr lang="mn-MN" sz="1100" dirty="0">
                <a:effectLst/>
                <a:ea typeface="Times New Roman" panose="02020603050405020304" pitchFamily="18" charset="0"/>
              </a:rPr>
              <a:t>Bayarmaa Ragchaa, Otgonbayar Bataa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, “</a:t>
            </a:r>
            <a:r>
              <a:rPr lang="mn-MN" sz="1100" dirty="0">
                <a:effectLst/>
                <a:ea typeface="Times New Roman" panose="02020603050405020304" pitchFamily="18" charset="0"/>
              </a:rPr>
              <a:t>Performance Evaluation of 5G/Wi-Fi Offloading Mechanisms in High-Traffic Urban Environment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”, </a:t>
            </a:r>
            <a:r>
              <a:rPr lang="mn-MN" sz="1100" dirty="0">
                <a:effectLst/>
                <a:ea typeface="Times New Roman" panose="02020603050405020304" pitchFamily="18" charset="0"/>
              </a:rPr>
              <a:t>ICACT 2026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, ISBN: 979-11-88428-14-4  Feb. 8-11, 2026</a:t>
            </a: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Korea</a:t>
            </a:r>
          </a:p>
          <a:p>
            <a:pPr marL="228600" indent="-171450">
              <a:buFont typeface="+mj-lt"/>
              <a:buAutoNum type="arabicPeriod"/>
            </a:pPr>
            <a:r>
              <a:rPr lang="en-US" sz="1100" dirty="0"/>
              <a:t>R. Bayarmaa and B. </a:t>
            </a:r>
            <a:r>
              <a:rPr lang="mn-MN" sz="1100" dirty="0"/>
              <a:t>Otgonbayar</a:t>
            </a:r>
            <a:r>
              <a:rPr lang="en-US" sz="1100" dirty="0"/>
              <a:t>, “A Study on Traffic Offloading Capabilities and Performance in 5G Heterogeneous Networks,” CRC, September 2025.</a:t>
            </a:r>
          </a:p>
          <a:p>
            <a:pPr marL="228600" indent="-171450">
              <a:buFont typeface="+mj-lt"/>
              <a:buAutoNum type="arabicPeriod"/>
            </a:pPr>
            <a:r>
              <a:rPr lang="mn-MN" sz="1100" dirty="0">
                <a:effectLst/>
                <a:ea typeface="Times New Roman" panose="02020603050405020304" pitchFamily="18" charset="0"/>
              </a:rPr>
              <a:t>Bayarmaa Ragchaa, Otgonbayar Bataa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, </a:t>
            </a:r>
            <a:r>
              <a:rPr lang="mn-MN" sz="1100" dirty="0">
                <a:effectLst/>
                <a:ea typeface="Times New Roman" panose="02020603050405020304" pitchFamily="18" charset="0"/>
              </a:rPr>
              <a:t>Some deployment issues for 5G network based on 4G LTE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, </a:t>
            </a:r>
            <a:r>
              <a:rPr lang="mn-MN" sz="1100" dirty="0">
                <a:effectLst/>
                <a:ea typeface="Times New Roman" panose="02020603050405020304" pitchFamily="18" charset="0"/>
              </a:rPr>
              <a:t>ICEF, 2024.8.22</a:t>
            </a:r>
            <a:endParaRPr lang="en-US" sz="1100" dirty="0">
              <a:effectLst/>
              <a:ea typeface="Times New Roman" panose="02020603050405020304" pitchFamily="18" charset="0"/>
            </a:endParaRPr>
          </a:p>
          <a:p>
            <a:pPr marL="228600" indent="-171450">
              <a:buFont typeface="+mj-lt"/>
              <a:buAutoNum type="arabicPeriod"/>
            </a:pPr>
            <a:r>
              <a:rPr lang="en-US" sz="1100" dirty="0"/>
              <a:t>R. Bayarmaa, B. </a:t>
            </a:r>
            <a:r>
              <a:rPr lang="mn-MN" sz="1100" dirty="0"/>
              <a:t>Otgonbayar</a:t>
            </a:r>
            <a:r>
              <a:rPr lang="en-US" sz="1100" dirty="0"/>
              <a:t>, and K. Kinoshita, “A Study on DRL-Based Channel Allocation in Cellular and Wi-Fi Heterogeneous Networks,” Proceedings of the MMT2024 Conference, May 24, 2024.</a:t>
            </a:r>
          </a:p>
          <a:p>
            <a:pPr marL="228600" indent="-171450">
              <a:buFont typeface="+mj-lt"/>
              <a:buAutoNum type="arabicPeriod"/>
            </a:pPr>
            <a:r>
              <a:rPr lang="en-US" sz="1100" dirty="0"/>
              <a:t>Bayarmaa Ragchaa, and Kazuhiko Kinoshita, "Spectrum Sharing between Cellular and Wi-Fi Networks Based on Deep Reinforcement Learning", International Journal of Computer Networks &amp; Communications Others </a:t>
            </a:r>
          </a:p>
          <a:p>
            <a:pPr marL="228600" indent="-171450">
              <a:buFont typeface="+mj-lt"/>
              <a:buAutoNum type="arabicPeriod"/>
            </a:pPr>
            <a:r>
              <a:rPr lang="en-US" sz="1100" dirty="0"/>
              <a:t>Bayarmaa Ragchaa, and Kazuhiko Kinoshita, "Deep Reinforcement Learning Based Channel Assignment for Cellular and Wi-Fi Heterogeneous Network in Unlicensed Bands" APNOMS 2022 (The 23rd Asia-Pacific Network Operations and Management Symposium), Sep 28-30, 2022. etc.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78564B3-40C3-4221-A8DE-ED263D68AA3F}"/>
              </a:ext>
            </a:extLst>
          </p:cNvPr>
          <p:cNvSpPr txBox="1"/>
          <p:nvPr/>
        </p:nvSpPr>
        <p:spPr>
          <a:xfrm>
            <a:off x="5364403" y="30815280"/>
            <a:ext cx="4141547" cy="113707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200" dirty="0"/>
              <a:t>R.</a:t>
            </a:r>
            <a:r>
              <a:rPr lang="mn-MN" sz="1200" dirty="0"/>
              <a:t>Bayarmaa</a:t>
            </a:r>
            <a:r>
              <a:rPr lang="en-US" sz="1200" dirty="0"/>
              <a:t>, Ph.D.</a:t>
            </a:r>
          </a:p>
          <a:p>
            <a:r>
              <a:rPr lang="en-US" sz="1200" dirty="0"/>
              <a:t>School of Information and Communication Technology</a:t>
            </a:r>
          </a:p>
          <a:p>
            <a:r>
              <a:rPr lang="en-US" sz="1200" dirty="0"/>
              <a:t>Department of Telecommunication Engineering</a:t>
            </a:r>
          </a:p>
          <a:p>
            <a:r>
              <a:rPr lang="en-US" sz="1200" dirty="0"/>
              <a:t>Email: </a:t>
            </a:r>
            <a:r>
              <a:rPr lang="en-US" sz="1200" b="0" dirty="0">
                <a:hlinkClick r:id="rId16"/>
              </a:rPr>
              <a:t>bayarmaa.r@must.edu.mn</a:t>
            </a:r>
            <a:br>
              <a:rPr lang="en-US" sz="1200" dirty="0"/>
            </a:br>
            <a:r>
              <a:rPr lang="en-US" sz="1200" dirty="0"/>
              <a:t>Phone: +976-90112338</a:t>
            </a:r>
          </a:p>
          <a:p>
            <a:pPr algn="l"/>
            <a:endParaRPr sz="1200" b="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986F77-22C6-6B10-27A6-9A88648FA70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2285488" y="30878808"/>
            <a:ext cx="823354" cy="8371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1136</Words>
  <Application>Microsoft Office PowerPoint</Application>
  <PresentationFormat>Custom</PresentationFormat>
  <Paragraphs>93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RB</dc:creator>
  <cp:keywords/>
  <dc:description>generated using python-pptx</dc:description>
  <cp:lastModifiedBy>Bayarmaa Ragchaa</cp:lastModifiedBy>
  <cp:revision>65</cp:revision>
  <dcterms:created xsi:type="dcterms:W3CDTF">2013-01-27T09:14:16Z</dcterms:created>
  <dcterms:modified xsi:type="dcterms:W3CDTF">2026-09-15T07:35:14Z</dcterms:modified>
  <cp:category/>
</cp:coreProperties>
</file>