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1392" y="-105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26" Type="http://schemas.openxmlformats.org/officeDocument/2006/relationships/image" Target="../media/image24.png"/><Relationship Id="rId3" Type="http://schemas.openxmlformats.org/officeDocument/2006/relationships/image" Target="../media/image2.png"/><Relationship Id="rId21" Type="http://schemas.openxmlformats.org/officeDocument/2006/relationships/hyperlink" Target="mailto:otgonbayar_b@must.edu.mn" TargetMode="External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5" Type="http://schemas.openxmlformats.org/officeDocument/2006/relationships/image" Target="../media/image23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7907" y="12128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marR="0" lvl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mn-MN" sz="1800" spc="-5" noProof="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DDQN-р суваг хуваарилалт хийх алгоритм</a:t>
            </a:r>
            <a:endParaRPr kumimoji="0" lang="mn-M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4400000" cy="3420000"/>
          </a:xfrm>
          <a:prstGeom prst="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4" name="Rounded Rectangle 3"/>
          <p:cNvSpPr/>
          <p:nvPr/>
        </p:nvSpPr>
        <p:spPr>
          <a:xfrm>
            <a:off x="54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5" name="TextBox 4"/>
          <p:cNvSpPr txBox="1"/>
          <p:nvPr/>
        </p:nvSpPr>
        <p:spPr>
          <a:xfrm>
            <a:off x="61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800" b="1" noProof="0" dirty="0">
                <a:solidFill>
                  <a:srgbClr val="143D74"/>
                </a:solidFill>
                <a:latin typeface="Arial"/>
              </a:rPr>
              <a:t>M-JEED
LOGO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19999" y="396000"/>
            <a:ext cx="1533135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7" name="TextBox 6"/>
          <p:cNvSpPr txBox="1"/>
          <p:nvPr/>
        </p:nvSpPr>
        <p:spPr>
          <a:xfrm>
            <a:off x="259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800" b="1" noProof="0" dirty="0">
                <a:solidFill>
                  <a:srgbClr val="143D74"/>
                </a:solidFill>
                <a:latin typeface="Arial"/>
              </a:rPr>
              <a:t>MINISTRY
LOGO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62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10" name="Rounded Rectangle 9"/>
          <p:cNvSpPr/>
          <p:nvPr/>
        </p:nvSpPr>
        <p:spPr>
          <a:xfrm>
            <a:off x="1260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488254" y="1591500"/>
            <a:ext cx="13320000" cy="49074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1600" b="1" noProof="0" dirty="0">
                <a:solidFill>
                  <a:srgbClr val="FFFFFF"/>
                </a:solidFill>
                <a:latin typeface="Arial"/>
              </a:rPr>
              <a:t>ИНЖЕНЕР ТЕХНОЛОГИЙН ДЭЭД БОЛОВСРОЛ ТӨСӨЛ</a:t>
            </a:r>
          </a:p>
          <a:p>
            <a:pPr algn="ctr"/>
            <a:r>
              <a:rPr lang="mn-MN" sz="1400" noProof="0" dirty="0">
                <a:solidFill>
                  <a:schemeClr val="bg1"/>
                </a:solidFill>
              </a:rPr>
              <a:t>HIGHER EDUCATION PROJECT IN ENGINEERING AND TECHNOLOGY</a:t>
            </a:r>
            <a:r>
              <a:rPr lang="mn-MN" sz="1400" b="1" noProof="0" dirty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224" y="2217661"/>
            <a:ext cx="13320000" cy="75235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1600" b="1" noProof="0" dirty="0">
                <a:solidFill>
                  <a:schemeClr val="bg1"/>
                </a:solidFill>
                <a:latin typeface="Arial"/>
              </a:rPr>
              <a:t>МОНГОЛ–ЯПОНЫ ХАМТАРСАН СУДАЛГАА – БИЗНЕС ТҮНШЛЭЛ – 2026</a:t>
            </a:r>
          </a:p>
          <a:p>
            <a:pPr algn="ctr"/>
            <a:r>
              <a:rPr lang="mn-MN" sz="1600" noProof="0" dirty="0">
                <a:solidFill>
                  <a:schemeClr val="bg1"/>
                </a:solidFill>
              </a:rPr>
              <a:t>MONGOLIA–JAPAN JOINT RESEARCH AND BUSINESS PARTNERSHIP – 2026</a:t>
            </a:r>
          </a:p>
          <a:p>
            <a:pPr algn="ctr"/>
            <a:endParaRPr lang="mn-MN" sz="1500" b="1" noProof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649" y="2970017"/>
            <a:ext cx="13320000" cy="32146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900" b="0" noProof="0" dirty="0">
                <a:solidFill>
                  <a:schemeClr val="bg1"/>
                </a:solidFill>
                <a:latin typeface="Arial"/>
              </a:rPr>
              <a:t>2026 оны 9-р сарын 17|  Монгол улс, Улаанбаатар хот</a:t>
            </a:r>
          </a:p>
          <a:p>
            <a:pPr algn="ctr"/>
            <a:r>
              <a:rPr lang="mn-MN" sz="1000" noProof="0" dirty="0">
                <a:solidFill>
                  <a:schemeClr val="bg1"/>
                </a:solidFill>
              </a:rPr>
              <a:t>September 17, 2026 | Ulaanbaatar, Mongolia</a:t>
            </a:r>
            <a:endParaRPr lang="mn-MN" sz="900" b="0" noProof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40000" y="3780000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18" name="Rounded Rectangle 17"/>
          <p:cNvSpPr/>
          <p:nvPr/>
        </p:nvSpPr>
        <p:spPr>
          <a:xfrm>
            <a:off x="3330000" y="3780000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19" name="TextBox 18"/>
          <p:cNvSpPr txBox="1"/>
          <p:nvPr/>
        </p:nvSpPr>
        <p:spPr>
          <a:xfrm>
            <a:off x="4005451" y="4020409"/>
            <a:ext cx="8661824" cy="62924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1400" b="1" kern="0" noProof="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ДЭВШИЛТЭТ ТЕХНОЛОГИД СУУРИЛСАН ҮЙЛДВЭРЛЭЛ, ҮЙЛЧИЛГЭЭ БА АХУЙН УХААЛАГ СИСТЕМИЙН ХӨГЖҮҮЛЭЛТИЙН СУДАЛГАА</a:t>
            </a:r>
          </a:p>
          <a:p>
            <a:pPr algn="ctr"/>
            <a:r>
              <a:rPr lang="mn-MN" sz="1100" noProof="0" dirty="0"/>
              <a:t>A STUDY ON THE DEVELOPMENT OF SMART SYSTEMS FOR INDUSTRIAL, SERVICE, AND DOMESTIC APPLICATIONS USING ADVANCED TECHNOLOGIES</a:t>
            </a:r>
            <a:endParaRPr lang="mn-MN" sz="1100" b="1" noProof="0" dirty="0">
              <a:solidFill>
                <a:srgbClr val="143D74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98624" y="5112407"/>
            <a:ext cx="9990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mn-MN" sz="1400" b="1" noProof="0" dirty="0"/>
              <a:t>5G ХОЛИМОГ СҮЛЖЭЭНД МЭДЭЭЛЛИЙН АЧААЛЛЫГ ШИЛЖҮҮЛЭХ (TRAFFIC OFFLOAD) БОЛОМЖ, ТҮҮНИЙ ҮР АШГИЙН СУДАЛГАА</a:t>
            </a:r>
          </a:p>
          <a:p>
            <a:pPr algn="ctr"/>
            <a:r>
              <a:rPr lang="mn-MN" sz="1400" noProof="0" dirty="0"/>
              <a:t>A Study on Traffic Offloading Capabilities and Performance in 5G Heterogeneous Networks</a:t>
            </a:r>
            <a:endParaRPr lang="mn-MN" sz="1400" b="1" noProof="0" dirty="0">
              <a:latin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63100" y="6747442"/>
            <a:ext cx="13320000" cy="187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24" name="TextBox 23"/>
          <p:cNvSpPr txBox="1"/>
          <p:nvPr/>
        </p:nvSpPr>
        <p:spPr>
          <a:xfrm>
            <a:off x="1157988" y="6806118"/>
            <a:ext cx="588915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b="1" noProof="0" dirty="0">
                <a:solidFill>
                  <a:srgbClr val="143D74"/>
                </a:solidFill>
                <a:latin typeface="Arial"/>
              </a:rPr>
              <a:t>МОНГОЛ ТАЛЫН ТӨСЛИЙН БАГИЙН АХЛАГЧ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6720" y="7016871"/>
            <a:ext cx="5951685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noProof="0" dirty="0">
                <a:latin typeface="Arial"/>
              </a:rPr>
              <a:t>Доктор, Профессор Б.Отгонбаяр</a:t>
            </a:r>
            <a:r>
              <a:rPr lang="mn-MN" sz="1200" b="0" noProof="0" dirty="0">
                <a:latin typeface="Arial"/>
              </a:rPr>
              <a:t>
Мэдээлэл Холбооны Технологийн Сургууль / Холбооны Инженерчлэлийн Тэнхим
[otgonbayar_b@must.edu.mn]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610728" y="6814689"/>
            <a:ext cx="612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b="1" noProof="0" dirty="0">
                <a:solidFill>
                  <a:srgbClr val="143D74"/>
                </a:solidFill>
                <a:latin typeface="Arial"/>
              </a:rPr>
              <a:t>ЯПОН ТАЛЫН ТӨСЛИЙН БАГИЙН АХЛАГЧ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2694" y="9245283"/>
            <a:ext cx="6363255" cy="3877413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marR="0" lvl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mn-M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40000" y="882000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30" name="TextBox 29"/>
          <p:cNvSpPr txBox="1"/>
          <p:nvPr/>
        </p:nvSpPr>
        <p:spPr>
          <a:xfrm>
            <a:off x="740100" y="8951918"/>
            <a:ext cx="6084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chemeClr val="bg1"/>
                </a:solidFill>
              </a:rPr>
              <a:t>1. АСУУДАЛ &amp; ЗОРИЛГО </a:t>
            </a:r>
          </a:p>
          <a:p>
            <a:pPr algn="l"/>
            <a:r>
              <a:rPr lang="mn-MN" sz="1600" noProof="0" dirty="0">
                <a:solidFill>
                  <a:schemeClr val="bg1"/>
                </a:solidFill>
              </a:rPr>
              <a:t>    PROBLEM &amp; RESEARCH OBJECTIVES</a:t>
            </a:r>
            <a:endParaRPr lang="mn-MN" sz="1600" b="1" noProof="0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31066" y="9971885"/>
            <a:ext cx="2681408" cy="224507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rgbClr val="002060"/>
                </a:solidFill>
              </a:rPr>
              <a:t>Зорилго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mn-MN" sz="1600" noProof="0" dirty="0"/>
              <a:t>DRL аргад суурилсан утасгүй холимог сүлжээн дэх сувгийн үр ашигтай хуваарилалт</a:t>
            </a:r>
          </a:p>
          <a:p>
            <a:pPr algn="l"/>
            <a:endParaRPr lang="mn-MN" sz="1600" noProof="0" dirty="0"/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mn-MN" sz="1600" noProof="0" dirty="0"/>
              <a:t>5G/Wi-Fi холимог сүлжээнд сүлжээний ачааллыг бууруулах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72000" y="8820000"/>
            <a:ext cx="6588000" cy="4490456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34" name="Rounded Rectangle 33"/>
          <p:cNvSpPr/>
          <p:nvPr/>
        </p:nvSpPr>
        <p:spPr>
          <a:xfrm>
            <a:off x="7272000" y="8820000"/>
            <a:ext cx="65880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35" name="TextBox 34"/>
          <p:cNvSpPr txBox="1"/>
          <p:nvPr/>
        </p:nvSpPr>
        <p:spPr>
          <a:xfrm>
            <a:off x="7459399" y="8974877"/>
            <a:ext cx="6264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chemeClr val="bg1"/>
                </a:solidFill>
              </a:rPr>
              <a:t>2. АРГА &amp; ХАМТЫН АЖИЛЛАГАА</a:t>
            </a:r>
          </a:p>
          <a:p>
            <a:pPr algn="l"/>
            <a:r>
              <a:rPr lang="mn-MN" sz="1600" noProof="0" dirty="0">
                <a:solidFill>
                  <a:schemeClr val="bg1"/>
                </a:solidFill>
              </a:rPr>
              <a:t>    METHODOLOGY &amp; COLLABORATION</a:t>
            </a:r>
            <a:endParaRPr lang="mn-MN" sz="1600" b="1" noProof="0" dirty="0">
              <a:solidFill>
                <a:schemeClr val="bg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40000" y="13572000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39" name="Rounded Rectangle 38"/>
          <p:cNvSpPr/>
          <p:nvPr/>
        </p:nvSpPr>
        <p:spPr>
          <a:xfrm>
            <a:off x="540000" y="13572000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40" name="TextBox 39"/>
          <p:cNvSpPr txBox="1"/>
          <p:nvPr/>
        </p:nvSpPr>
        <p:spPr>
          <a:xfrm>
            <a:off x="740100" y="13715881"/>
            <a:ext cx="12996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chemeClr val="bg1"/>
                </a:solidFill>
                <a:latin typeface="Arial"/>
              </a:rPr>
              <a:t>3. ГОЛ ҮР ДҮН, ТЕХНОЛОГИ / БҮТЭЭГДЭХҮҮН</a:t>
            </a:r>
          </a:p>
          <a:p>
            <a:pPr algn="l"/>
            <a:r>
              <a:rPr lang="mn-MN" sz="1600" noProof="0" dirty="0">
                <a:solidFill>
                  <a:schemeClr val="bg1"/>
                </a:solidFill>
              </a:rPr>
              <a:t>     KEY OUTCOMES, TECHNOLOGIES &amp; PRODUCTS</a:t>
            </a:r>
            <a:endParaRPr lang="mn-MN" sz="1600" b="1" noProof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625384" y="20208628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44" name="Rounded Rectangle 43"/>
          <p:cNvSpPr/>
          <p:nvPr/>
        </p:nvSpPr>
        <p:spPr>
          <a:xfrm>
            <a:off x="540000" y="20124000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45" name="TextBox 44"/>
          <p:cNvSpPr txBox="1"/>
          <p:nvPr/>
        </p:nvSpPr>
        <p:spPr>
          <a:xfrm>
            <a:off x="716640" y="20275727"/>
            <a:ext cx="12996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chemeClr val="bg1"/>
                </a:solidFill>
                <a:latin typeface="Arial"/>
              </a:rPr>
              <a:t>4. ПРАКТИК ХЭРЭГЛЭЭ &amp; БИЗНЕСИЙН БОЛОМЖ</a:t>
            </a:r>
          </a:p>
          <a:p>
            <a:pPr algn="l"/>
            <a:r>
              <a:rPr lang="mn-MN" sz="1600" noProof="0" dirty="0">
                <a:solidFill>
                  <a:schemeClr val="bg1"/>
                </a:solidFill>
              </a:rPr>
              <a:t>     PRACTICAL APPLICATIONS AND BUSINESS OPPORTUNITIES</a:t>
            </a:r>
            <a:endParaRPr lang="mn-MN" sz="1600" b="1" noProof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27459" y="25583869"/>
            <a:ext cx="13343100" cy="4554001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n-MN" noProof="0" dirty="0"/>
              <a:t>Хурд нэмэгдэх ($\text{Throughput} \uparrow$): Сүлжээний сувгийн ашиглалтыг тэнцвэржүүлснээр хэрэглэгчийн дата хурд өснө.Саатал багасах ($\text{Latency} \downarrow$): Бааз станцын ачааллыг бууруулж, бодит хугацааны үйлчилгээний чанарыг дээшлүүлнэ.Зардал хэмнэх ($\text{CAPEX/OPEX} \downarrow$): Одоо байгаа Wi-Fi дэд бүтцийг ашиглан нэмэлт хөрөнгө оруулалтыг хэмнэнэ.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41600" y="25595999"/>
            <a:ext cx="13320000" cy="91799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50" name="TextBox 49"/>
          <p:cNvSpPr txBox="1"/>
          <p:nvPr/>
        </p:nvSpPr>
        <p:spPr>
          <a:xfrm>
            <a:off x="702000" y="25745138"/>
            <a:ext cx="12996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400" b="1" noProof="0" dirty="0">
                <a:solidFill>
                  <a:srgbClr val="FFFFFF"/>
                </a:solidFill>
                <a:latin typeface="Arial"/>
              </a:rPr>
              <a:t>   </a:t>
            </a:r>
            <a:r>
              <a:rPr lang="mn-MN" sz="1600" b="1" noProof="0" dirty="0">
                <a:solidFill>
                  <a:srgbClr val="FFFFFF"/>
                </a:solidFill>
                <a:latin typeface="Arial"/>
              </a:rPr>
              <a:t>5. ХАМТЫН АЖИЛЛАГАА, ҮР НӨЛӨӨ &amp; ДАРААГИЙН АЛХАМ</a:t>
            </a:r>
            <a:endParaRPr lang="mn-MN" sz="1400" b="1" noProof="0" dirty="0">
              <a:solidFill>
                <a:srgbClr val="FFFFFF"/>
              </a:solidFill>
              <a:latin typeface="Arial"/>
            </a:endParaRPr>
          </a:p>
          <a:p>
            <a:pPr algn="l"/>
            <a:r>
              <a:rPr lang="mn-MN" sz="1600" b="0" noProof="0" dirty="0">
                <a:solidFill>
                  <a:srgbClr val="FFFFFF"/>
                </a:solidFill>
                <a:latin typeface="Arial"/>
              </a:rPr>
              <a:t> </a:t>
            </a:r>
            <a:r>
              <a:rPr lang="mn-MN" sz="1600" noProof="0" dirty="0">
                <a:solidFill>
                  <a:srgbClr val="FFFFFF"/>
                </a:solidFill>
                <a:latin typeface="Arial"/>
              </a:rPr>
              <a:t>      </a:t>
            </a:r>
            <a:r>
              <a:rPr lang="mn-MN" sz="1600" b="0" noProof="0" dirty="0">
                <a:solidFill>
                  <a:srgbClr val="FFFFFF"/>
                </a:solidFill>
                <a:latin typeface="Arial"/>
              </a:rPr>
              <a:t>PARTNERSHIP, IMPACT &amp; NEXT STEPS</a:t>
            </a:r>
            <a:endParaRPr lang="mn-MN" sz="1400" b="1" noProof="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40000" y="30240000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54" name="Rounded Rectangle 53"/>
          <p:cNvSpPr/>
          <p:nvPr/>
        </p:nvSpPr>
        <p:spPr>
          <a:xfrm>
            <a:off x="540000" y="30240000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sp>
        <p:nvSpPr>
          <p:cNvPr id="55" name="TextBox 54"/>
          <p:cNvSpPr txBox="1"/>
          <p:nvPr/>
        </p:nvSpPr>
        <p:spPr>
          <a:xfrm>
            <a:off x="720000" y="30330000"/>
            <a:ext cx="9360000" cy="360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900" b="1" noProof="0" dirty="0">
                <a:solidFill>
                  <a:srgbClr val="FFFFFF"/>
                </a:solidFill>
                <a:latin typeface="Arial"/>
              </a:rPr>
              <a:t>6. ХОЛБОО БАРИХ / CONTACT &amp; BUSINESS MATCHING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916000" y="30852000"/>
            <a:ext cx="1512000" cy="864000"/>
          </a:xfrm>
          <a:prstGeom prst="roundRect">
            <a:avLst/>
          </a:prstGeom>
          <a:solidFill>
            <a:srgbClr val="E8F0F9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n-MN" noProof="0" dirty="0"/>
          </a:p>
        </p:txBody>
      </p:sp>
      <p:pic>
        <p:nvPicPr>
          <p:cNvPr id="60" name="image162.jpg" descr="MJEEDlogo0">
            <a:extLst>
              <a:ext uri="{FF2B5EF4-FFF2-40B4-BE49-F238E27FC236}">
                <a16:creationId xmlns:a16="http://schemas.microsoft.com/office/drawing/2014/main" id="{6E6B6EC9-16B1-4814-8216-F05592F2986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74000" y="637934"/>
            <a:ext cx="1089750" cy="774711"/>
          </a:xfrm>
          <a:prstGeom prst="rect">
            <a:avLst/>
          </a:prstGeom>
          <a:ln/>
        </p:spPr>
      </p:pic>
      <p:pic>
        <p:nvPicPr>
          <p:cNvPr id="61" name="image154.png" descr="download">
            <a:extLst>
              <a:ext uri="{FF2B5EF4-FFF2-40B4-BE49-F238E27FC236}">
                <a16:creationId xmlns:a16="http://schemas.microsoft.com/office/drawing/2014/main" id="{BEDD2038-A28C-416E-9EFF-5DB37083908B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2555998" y="796689"/>
            <a:ext cx="1461135" cy="457200"/>
          </a:xfrm>
          <a:prstGeom prst="rect">
            <a:avLst/>
          </a:prstGeom>
          <a:ln/>
        </p:spPr>
      </p:pic>
      <p:pic>
        <p:nvPicPr>
          <p:cNvPr id="62" name="image116.png" descr="JICAlogo">
            <a:extLst>
              <a:ext uri="{FF2B5EF4-FFF2-40B4-BE49-F238E27FC236}">
                <a16:creationId xmlns:a16="http://schemas.microsoft.com/office/drawing/2014/main" id="{6CD802EA-67D2-4912-835D-E57F2D0866C3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10942565" y="677243"/>
            <a:ext cx="901650" cy="634504"/>
          </a:xfrm>
          <a:prstGeom prst="rect">
            <a:avLst/>
          </a:prstGeom>
          <a:ln/>
        </p:spPr>
      </p:pic>
      <p:pic>
        <p:nvPicPr>
          <p:cNvPr id="63" name="image160.png" descr="must-logo">
            <a:extLst>
              <a:ext uri="{FF2B5EF4-FFF2-40B4-BE49-F238E27FC236}">
                <a16:creationId xmlns:a16="http://schemas.microsoft.com/office/drawing/2014/main" id="{1844501E-FE81-4FDF-93B0-1C2D0A106CA0}"/>
              </a:ext>
            </a:extLst>
          </p:cNvPr>
          <p:cNvPicPr/>
          <p:nvPr/>
        </p:nvPicPr>
        <p:blipFill>
          <a:blip r:embed="rId5"/>
          <a:srcRect l="735" t="3751" r="86618" b="3125"/>
          <a:stretch>
            <a:fillRect/>
          </a:stretch>
        </p:blipFill>
        <p:spPr>
          <a:xfrm>
            <a:off x="13045875" y="574874"/>
            <a:ext cx="595800" cy="973124"/>
          </a:xfrm>
          <a:prstGeom prst="rect">
            <a:avLst/>
          </a:prstGeom>
          <a:ln/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7365363" y="9689563"/>
            <a:ext cx="39542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200" noProof="0" dirty="0"/>
              <a:t>DRL суурилсан суваг хуваарилалт</a:t>
            </a:r>
          </a:p>
        </p:txBody>
      </p:sp>
      <p:pic>
        <p:nvPicPr>
          <p:cNvPr id="67" name="Picture 66">
            <a:extLst>
              <a:ext uri="{FF2B5EF4-FFF2-40B4-BE49-F238E27FC236}">
                <a16:creationId xmlns:a16="http://schemas.microsoft.com/office/drawing/2014/main" id="{7F156BBF-103B-4450-B55A-49D5EBC5AE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4545" y="12109038"/>
            <a:ext cx="2011134" cy="109147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142BD80-365D-4DD7-8862-96CD6F3E497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692"/>
          <a:stretch/>
        </p:blipFill>
        <p:spPr>
          <a:xfrm>
            <a:off x="7554242" y="11144500"/>
            <a:ext cx="2155332" cy="809291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B44A9147-44D7-4A99-9C71-E826E27333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5849" y="10361536"/>
            <a:ext cx="1716212" cy="283244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744FAA2-FB6B-463C-AA32-88490D3CC4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728" y="14810061"/>
            <a:ext cx="4176733" cy="190828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5744AB0-CECE-4006-8821-FC866591B34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700" y="17594978"/>
            <a:ext cx="3241438" cy="1772346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2A1BF0ED-8848-478D-A293-3FD0EC73BB5B}"/>
              </a:ext>
            </a:extLst>
          </p:cNvPr>
          <p:cNvSpPr txBox="1"/>
          <p:nvPr/>
        </p:nvSpPr>
        <p:spPr>
          <a:xfrm>
            <a:off x="1284320" y="17755261"/>
            <a:ext cx="33111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400" noProof="0" dirty="0"/>
              <a:t>Дундаж нэвтрүүлэх чадамжийн өсөлт: 25.5%-48.7%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66CAD44-1ACE-43DC-AE35-7BF247DC8485}"/>
              </a:ext>
            </a:extLst>
          </p:cNvPr>
          <p:cNvSpPr txBox="1"/>
          <p:nvPr/>
        </p:nvSpPr>
        <p:spPr>
          <a:xfrm>
            <a:off x="1466126" y="14554800"/>
            <a:ext cx="2797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noProof="0" dirty="0"/>
              <a:t>DDQN загварын үр дүн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0D995C0B-3368-492F-A2D1-606B02A009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48462" y="17749159"/>
            <a:ext cx="2637061" cy="150305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CE166B9A-1746-4322-89F3-197F5C88F1D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887" r="4665"/>
          <a:stretch/>
        </p:blipFill>
        <p:spPr>
          <a:xfrm>
            <a:off x="11606355" y="16949167"/>
            <a:ext cx="1729303" cy="2669075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75EA2744-B47F-4ABD-AF6A-C19BD826015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218"/>
          <a:stretch/>
        </p:blipFill>
        <p:spPr>
          <a:xfrm>
            <a:off x="4912370" y="14586729"/>
            <a:ext cx="1828811" cy="2693628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876F3093-FB96-4882-97BE-AD981A234554}"/>
              </a:ext>
            </a:extLst>
          </p:cNvPr>
          <p:cNvSpPr txBox="1"/>
          <p:nvPr/>
        </p:nvSpPr>
        <p:spPr>
          <a:xfrm>
            <a:off x="1141219" y="7748008"/>
            <a:ext cx="6007035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b="1" noProof="0" dirty="0">
                <a:solidFill>
                  <a:srgbClr val="002060"/>
                </a:solidFill>
                <a:latin typeface="Arial"/>
              </a:rPr>
              <a:t>БАГИЙН СУДЛААЧ</a:t>
            </a:r>
          </a:p>
          <a:p>
            <a:pPr algn="l"/>
            <a:r>
              <a:rPr lang="mn-MN" sz="1200" noProof="0" dirty="0">
                <a:latin typeface="Arial"/>
              </a:rPr>
              <a:t>Доктор Р.Баярмаа</a:t>
            </a:r>
            <a:r>
              <a:rPr lang="mn-MN" sz="1200" b="0" noProof="0" dirty="0">
                <a:latin typeface="Arial"/>
              </a:rPr>
              <a:t>
Мэдээлэл Холбооны Технологийн Сургууль / Холбооны Инженерчлэлийн Тэнхим
bayarmaa.r@must.edu.mn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C9277C-A0E0-40E3-B8BE-90723AC368B0}"/>
              </a:ext>
            </a:extLst>
          </p:cNvPr>
          <p:cNvSpPr txBox="1"/>
          <p:nvPr/>
        </p:nvSpPr>
        <p:spPr>
          <a:xfrm>
            <a:off x="7610728" y="7010410"/>
            <a:ext cx="5026524" cy="583079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noProof="0" dirty="0">
                <a:latin typeface="Arial"/>
              </a:rPr>
              <a:t>Доктор, Дэд профессор Кишикава Хироки</a:t>
            </a:r>
            <a:r>
              <a:rPr lang="mn-MN" sz="1200" b="0" noProof="0" dirty="0">
                <a:latin typeface="Arial"/>
              </a:rPr>
              <a:t>
Токушима Их Сургууль / Шинжлэх Ухаан Технологийн Тэнхим
kishikawa.Hiroki@tokushima-u.ac.jp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B001AC4-F837-43F5-A486-2FC837596FEC}"/>
              </a:ext>
            </a:extLst>
          </p:cNvPr>
          <p:cNvSpPr txBox="1"/>
          <p:nvPr/>
        </p:nvSpPr>
        <p:spPr>
          <a:xfrm>
            <a:off x="7670641" y="7715968"/>
            <a:ext cx="5026524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lang="mn-MN" sz="1200" b="1" noProof="0" dirty="0">
                <a:solidFill>
                  <a:srgbClr val="002060"/>
                </a:solidFill>
                <a:latin typeface="Arial"/>
              </a:rPr>
              <a:t>БАГИЙН СУДЛААЧ</a:t>
            </a:r>
          </a:p>
          <a:p>
            <a:pPr algn="l"/>
            <a:r>
              <a:rPr lang="mn-MN" sz="1200" noProof="0" dirty="0">
                <a:latin typeface="Arial"/>
              </a:rPr>
              <a:t>Доктор, Профессор Казухико Киношита</a:t>
            </a:r>
            <a:r>
              <a:rPr lang="mn-MN" sz="1200" b="0" noProof="0" dirty="0">
                <a:latin typeface="Arial"/>
              </a:rPr>
              <a:t>
Токушима Их Сургууль / Шинжлэх Ухаан Технологийн Тэнхим
</a:t>
            </a:r>
            <a:r>
              <a:rPr lang="mn-MN" sz="1200" noProof="0" dirty="0">
                <a:latin typeface="Arial"/>
              </a:rPr>
              <a:t>kazuhiko</a:t>
            </a:r>
            <a:r>
              <a:rPr lang="mn-MN" sz="1200" b="0" noProof="0" dirty="0">
                <a:latin typeface="Arial"/>
              </a:rPr>
              <a:t>@is.tokushima-u.ac.jp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852315" y="10004702"/>
            <a:ext cx="3063781" cy="224507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600" b="1" noProof="0" dirty="0">
                <a:solidFill>
                  <a:srgbClr val="002060"/>
                </a:solidFill>
              </a:rPr>
              <a:t>5G сүлжээнд ачаалал ихсэх шалтгаан</a:t>
            </a:r>
          </a:p>
          <a:p>
            <a:pPr algn="l"/>
            <a:endParaRPr lang="mn-MN" sz="1600" noProof="0" dirty="0"/>
          </a:p>
          <a:p>
            <a:pPr marL="228600" indent="-228600" algn="l">
              <a:buFont typeface="+mj-lt"/>
              <a:buAutoNum type="arabicPeriod"/>
            </a:pPr>
            <a:r>
              <a:rPr lang="mn-MN" sz="1600" noProof="0" dirty="0"/>
              <a:t>Хэрэглэгчдийн тоо нэмэгдэх</a:t>
            </a:r>
          </a:p>
          <a:p>
            <a:pPr marL="228600" indent="-228600" algn="l">
              <a:buFont typeface="+mj-lt"/>
              <a:buAutoNum type="arabicPeriod"/>
            </a:pPr>
            <a:r>
              <a:rPr lang="mn-MN" sz="1600" noProof="0" dirty="0"/>
              <a:t>Хэт өндөр дата, URLLC хэрэглээ</a:t>
            </a:r>
          </a:p>
          <a:p>
            <a:pPr marL="228600" indent="-228600" algn="l">
              <a:buFont typeface="+mj-lt"/>
              <a:buAutoNum type="arabicPeriod"/>
            </a:pPr>
            <a:r>
              <a:rPr lang="mn-MN" sz="1600" noProof="0" dirty="0"/>
              <a:t>Баз станцын тоо цөөн</a:t>
            </a:r>
          </a:p>
          <a:p>
            <a:pPr marL="228600" indent="-228600" algn="l">
              <a:buFont typeface="+mj-lt"/>
              <a:buAutoNum type="arabicPeriod"/>
            </a:pPr>
            <a:r>
              <a:rPr lang="mn-MN" sz="1600" noProof="0" dirty="0"/>
              <a:t>Нөөцийн зохицуулалт, хуваарилалт муу </a:t>
            </a:r>
          </a:p>
          <a:p>
            <a:pPr marL="228600" indent="-228600" algn="l">
              <a:buFont typeface="+mj-lt"/>
              <a:buAutoNum type="arabicPeriod"/>
            </a:pPr>
            <a:r>
              <a:rPr lang="mn-MN" sz="1600" noProof="0" dirty="0"/>
              <a:t>Интерференц гэх мэт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930F513D-C28E-420D-904B-74EBC0AF6EE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57976" y="9928251"/>
            <a:ext cx="1647442" cy="108554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6D04BA91-808D-4AFA-82C8-F90B946CFD3A}"/>
              </a:ext>
            </a:extLst>
          </p:cNvPr>
          <p:cNvSpPr txBox="1"/>
          <p:nvPr/>
        </p:nvSpPr>
        <p:spPr>
          <a:xfrm>
            <a:off x="6840000" y="16967027"/>
            <a:ext cx="48015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171450">
              <a:buFont typeface="+mj-lt"/>
              <a:buAutoNum type="arabicPeriod"/>
            </a:pPr>
            <a:r>
              <a:rPr lang="mn-MN" sz="1000" noProof="0" dirty="0">
                <a:effectLst/>
                <a:ea typeface="Times New Roman" panose="02020603050405020304" pitchFamily="18" charset="0"/>
              </a:rPr>
              <a:t>Bayarmaa Ragchaa, Otgonbayar Bataa, “Performance Evaluation of 5G/Wi-Fi Offloading Mechanisms in High-Traffic Urban Environment”, ICACT 2026, ISBN: 979-11-88428-14-4  Feb. 8-11, 2026</a:t>
            </a:r>
            <a:r>
              <a:rPr lang="mn-MN" sz="10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mn-MN" sz="1000" noProof="0" dirty="0">
                <a:effectLst/>
                <a:ea typeface="Times New Roman" panose="02020603050405020304" pitchFamily="18" charset="0"/>
              </a:rPr>
              <a:t>Korea</a:t>
            </a:r>
          </a:p>
          <a:p>
            <a:pPr marL="228600" indent="-171450">
              <a:buFont typeface="+mj-lt"/>
              <a:buAutoNum type="arabicPeriod"/>
            </a:pPr>
            <a:r>
              <a:rPr lang="mn-MN" sz="1000" noProof="0" dirty="0">
                <a:effectLst/>
                <a:ea typeface="Times New Roman" panose="02020603050405020304" pitchFamily="18" charset="0"/>
              </a:rPr>
              <a:t>Р.Баярмаа, Б.Отгонбаяр, “5G Холимог сүлжээнд мэдээллийн ачааллыг шилжүүлэх (traffic offload) боломж, түүний үр ашгийн судалгаа”</a:t>
            </a:r>
            <a:r>
              <a:rPr lang="mn-MN" sz="1000" noProof="0" dirty="0">
                <a:ea typeface="Times New Roman" panose="02020603050405020304" pitchFamily="18" charset="0"/>
              </a:rPr>
              <a:t>, ХХЗ, 2025.09</a:t>
            </a:r>
            <a:endParaRPr lang="mn-MN" sz="1000" noProof="0" dirty="0">
              <a:effectLst/>
              <a:ea typeface="Times New Roman" panose="02020603050405020304" pitchFamily="18" charset="0"/>
            </a:endParaRPr>
          </a:p>
          <a:p>
            <a:pPr marL="228600" indent="-171450">
              <a:buFont typeface="+mj-lt"/>
              <a:buAutoNum type="arabicPeriod"/>
            </a:pPr>
            <a:r>
              <a:rPr lang="mn-MN" sz="1000" noProof="0" dirty="0">
                <a:effectLst/>
                <a:ea typeface="Times New Roman" panose="02020603050405020304" pitchFamily="18" charset="0"/>
              </a:rPr>
              <a:t>Bayarmaa Ragchaa, Otgonbayar Bataa, Some deployment issues for 5G network based on 4G LTE, ICEF, 2024.8.22</a:t>
            </a:r>
          </a:p>
          <a:p>
            <a:pPr marL="228600" indent="-171450">
              <a:buFont typeface="+mj-lt"/>
              <a:buAutoNum type="arabicPeriod"/>
            </a:pPr>
            <a:r>
              <a:rPr lang="mn-MN" sz="1000" noProof="0" dirty="0">
                <a:effectLst/>
                <a:ea typeface="Times New Roman" panose="02020603050405020304" pitchFamily="18" charset="0"/>
              </a:rPr>
              <a:t>Р.Баярмаа, Б.Отгонбаяр, К.Киношита, </a:t>
            </a:r>
            <a:r>
              <a:rPr lang="mn-MN" sz="1000" noProof="0" dirty="0">
                <a:ea typeface="Times New Roman" panose="02020603050405020304" pitchFamily="18" charset="0"/>
              </a:rPr>
              <a:t>“</a:t>
            </a:r>
            <a:r>
              <a:rPr lang="mn-MN" sz="1000" noProof="0" dirty="0">
                <a:effectLst/>
                <a:ea typeface="Calibri" panose="020F0502020204030204" pitchFamily="34" charset="0"/>
              </a:rPr>
              <a:t>Үүрэн болон Wi-Fi холимог сүлжээнд DRL аргад суурилсан суваг хуваарилалтын судалгаа”, </a:t>
            </a:r>
            <a:r>
              <a:rPr lang="mn-MN" sz="1000" noProof="0" dirty="0">
                <a:effectLst/>
                <a:ea typeface="Times New Roman" panose="02020603050405020304" pitchFamily="18" charset="0"/>
              </a:rPr>
              <a:t>MMT2024 хурлын эмхэтгэл, 2024.05.24</a:t>
            </a:r>
            <a:endParaRPr lang="mn-MN" sz="1000" noProof="0" dirty="0"/>
          </a:p>
          <a:p>
            <a:pPr marL="228600" indent="-171450">
              <a:buFont typeface="+mj-lt"/>
              <a:buAutoNum type="arabicPeriod"/>
            </a:pPr>
            <a:r>
              <a:rPr lang="mn-MN" sz="1000" noProof="0" dirty="0"/>
              <a:t>Bayarmaa Ragchaa, and Kazuhiko Kinoshita, "Spectrum Sharing between Cellular and Wi-Fi Networks Based on Deep Reinforcement Learning", International Journal of Computer Networks &amp; Communications Others </a:t>
            </a:r>
          </a:p>
          <a:p>
            <a:pPr marL="228600" indent="-171450">
              <a:buFont typeface="+mj-lt"/>
              <a:buAutoNum type="arabicPeriod"/>
            </a:pPr>
            <a:r>
              <a:rPr lang="mn-MN" sz="1000" noProof="0" dirty="0"/>
              <a:t>Bayarmaa Ragchaa, and Kazuhiko Kinoshita, "Deep Reinforcement Learning Based Channel Assignment for Cellular and Wi-Fi Heterogeneous Network in Unlicensed Bands" APNOMS 2022 (The 23 rd Asia-Pacific Network Operations and Management Symposium), Sep 28-30, 2022. гэх мэт</a:t>
            </a: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369A9B21-3824-41E9-BD82-BE8CD2BC3D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85523" y="14719019"/>
            <a:ext cx="2724051" cy="1001355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D7094ABF-69D4-4A86-9065-C532161A565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47138" y="15785107"/>
            <a:ext cx="2724051" cy="1045784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16F7B612-1B4C-4C63-B407-BDCAB69C51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187954" y="14699729"/>
            <a:ext cx="2911317" cy="114747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A0499494-0D83-45BA-863B-ABBC9BD8041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57222" y="15855786"/>
            <a:ext cx="2911317" cy="1157873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DC4EB7B3-6CC4-48D5-AAC0-E4BC6E3CA3C0}"/>
              </a:ext>
            </a:extLst>
          </p:cNvPr>
          <p:cNvSpPr txBox="1"/>
          <p:nvPr/>
        </p:nvSpPr>
        <p:spPr>
          <a:xfrm>
            <a:off x="7987806" y="14466230"/>
            <a:ext cx="48015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200" b="1" noProof="0" dirty="0">
                <a:solidFill>
                  <a:srgbClr val="002060"/>
                </a:solidFill>
              </a:rPr>
              <a:t>Улаанбаатар хотын ачаалал ихтэй бүсэд ачаалал шилжүүлэх</a:t>
            </a:r>
            <a:endParaRPr lang="mn-MN" sz="1200" noProof="0" dirty="0"/>
          </a:p>
        </p:txBody>
      </p:sp>
      <p:pic>
        <p:nvPicPr>
          <p:cNvPr id="110" name="Picture 109">
            <a:extLst>
              <a:ext uri="{FF2B5EF4-FFF2-40B4-BE49-F238E27FC236}">
                <a16:creationId xmlns:a16="http://schemas.microsoft.com/office/drawing/2014/main" id="{3EBC61DB-0287-40FB-9FDA-CD93F3645FC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546475" y="11298437"/>
            <a:ext cx="2251050" cy="1470640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27C357D-04B5-4F3C-A4F8-AF0A7B2C178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546475" y="9796967"/>
            <a:ext cx="2251050" cy="1363616"/>
          </a:xfrm>
          <a:prstGeom prst="rect">
            <a:avLst/>
          </a:prstGeom>
        </p:spPr>
      </p:pic>
      <p:sp>
        <p:nvSpPr>
          <p:cNvPr id="119" name="TextBox 118">
            <a:extLst>
              <a:ext uri="{FF2B5EF4-FFF2-40B4-BE49-F238E27FC236}">
                <a16:creationId xmlns:a16="http://schemas.microsoft.com/office/drawing/2014/main" id="{3BC9D01C-F01F-4E25-871B-DDA963DCEEA9}"/>
              </a:ext>
            </a:extLst>
          </p:cNvPr>
          <p:cNvSpPr txBox="1"/>
          <p:nvPr/>
        </p:nvSpPr>
        <p:spPr>
          <a:xfrm>
            <a:off x="927138" y="30822451"/>
            <a:ext cx="6120000" cy="76774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lang="mn-MN" sz="1200" noProof="0" dirty="0"/>
              <a:t>Доктор, Профессор Б.Отгонбаяр</a:t>
            </a:r>
            <a:r>
              <a:rPr lang="mn-MN" sz="1200" b="0" noProof="0" dirty="0"/>
              <a:t>
Мэдээлэл Холбооны Технологийн Сургууль / Холбооны Инженерчлэлийн Тэнхим
</a:t>
            </a:r>
            <a:r>
              <a:rPr lang="mn-MN" sz="1200" noProof="0" dirty="0"/>
              <a:t>И-Мэйл хаяг</a:t>
            </a:r>
            <a:r>
              <a:rPr lang="mn-MN" sz="1200" b="0" noProof="0" dirty="0"/>
              <a:t>: </a:t>
            </a:r>
            <a:r>
              <a:rPr lang="mn-MN" sz="1200" b="0" noProof="0" dirty="0"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otgonbayar_b@must.edu.mn</a:t>
            </a:r>
            <a:endParaRPr lang="mn-MN" sz="1200" b="0" noProof="0" dirty="0"/>
          </a:p>
          <a:p>
            <a:pPr algn="l"/>
            <a:r>
              <a:rPr lang="mn-MN" sz="1200" b="0" noProof="0" dirty="0"/>
              <a:t>Утасны дугаар: +976-91915748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0FFD2ED-E25C-4085-B99D-3A8C10882639}"/>
              </a:ext>
            </a:extLst>
          </p:cNvPr>
          <p:cNvSpPr txBox="1"/>
          <p:nvPr/>
        </p:nvSpPr>
        <p:spPr>
          <a:xfrm>
            <a:off x="5425823" y="5843108"/>
            <a:ext cx="566708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100" b="1" noProof="0" dirty="0">
                <a:latin typeface="Times New Roman" panose="02020603050405020304" pitchFamily="18" charset="0"/>
                <a:ea typeface="SimSun" panose="02010600030101010101" pitchFamily="2" charset="-122"/>
              </a:rPr>
              <a:t>Түлхүүр үг: </a:t>
            </a:r>
            <a:r>
              <a:rPr lang="mn-MN" sz="1100" b="1" noProof="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IFOM, ATSSS, ANDSF, LBO, Wi-Fi ачаалал шилжүүлэх, ММ-ын долгион</a:t>
            </a:r>
            <a:endParaRPr lang="mn-MN" sz="1100" noProof="0" dirty="0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A9A0E48-F831-41F6-8562-186C77CCE32C}"/>
              </a:ext>
            </a:extLst>
          </p:cNvPr>
          <p:cNvSpPr txBox="1"/>
          <p:nvPr/>
        </p:nvSpPr>
        <p:spPr>
          <a:xfrm>
            <a:off x="776115" y="3920887"/>
            <a:ext cx="22573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b="1" i="0" noProof="0" dirty="0">
                <a:solidFill>
                  <a:schemeClr val="bg1"/>
                </a:solidFill>
                <a:effectLst/>
              </a:rPr>
              <a:t>Судалгааны тэргүүлэх чиглэл: </a:t>
            </a:r>
            <a:r>
              <a:rPr lang="mn-MN" i="0" noProof="0" dirty="0">
                <a:solidFill>
                  <a:schemeClr val="bg1"/>
                </a:solidFill>
                <a:effectLst/>
              </a:rPr>
              <a:t>Автоматжуулалт, системийн инженерчлэл </a:t>
            </a:r>
          </a:p>
          <a:p>
            <a:r>
              <a:rPr lang="mn-MN" b="1" noProof="0" dirty="0">
                <a:solidFill>
                  <a:schemeClr val="bg1"/>
                </a:solidFill>
              </a:rPr>
              <a:t>Research Priority Area: </a:t>
            </a:r>
            <a:r>
              <a:rPr lang="mn-MN" noProof="0" dirty="0">
                <a:solidFill>
                  <a:schemeClr val="bg1"/>
                </a:solidFill>
              </a:rPr>
              <a:t>Automation and Systems Engineering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56B1490E-4593-4478-84C5-3EFD4D0B4E22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74569" t="4565" r="19368" b="39571"/>
          <a:stretch/>
        </p:blipFill>
        <p:spPr>
          <a:xfrm>
            <a:off x="5674191" y="23637889"/>
            <a:ext cx="502339" cy="53496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24CB9A-F09E-4404-BFE0-C1AE3D6BBC1C}"/>
                  </a:ext>
                </a:extLst>
              </p:cNvPr>
              <p:cNvSpPr txBox="1"/>
              <p:nvPr/>
            </p:nvSpPr>
            <p:spPr>
              <a:xfrm>
                <a:off x="823740" y="16770957"/>
                <a:ext cx="397414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mn-MN" sz="1200" noProof="0" dirty="0">
                    <a:effectLst/>
                    <a:ea typeface="SimSun" panose="02010600030101010101" pitchFamily="2" charset="-122"/>
                    <a:cs typeface="Arial" panose="020B0604020202020204" pitchFamily="34" charset="0"/>
                  </a:rPr>
                  <a:t>DDQN-д суурилсан суваг хуваарилалтын гүйцэтгэлийн үр дүнг </a:t>
                </a:r>
                <a14:m>
                  <m:oMath xmlns:m="http://schemas.openxmlformats.org/officeDocument/2006/math">
                    <m:r>
                      <a:rPr lang="mn-MN" sz="1200" i="1" noProof="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𝜀</m:t>
                    </m:r>
                    <m:r>
                      <a:rPr lang="mn-MN" sz="1200" i="1" noProof="0" smtClean="0">
                        <a:effectLst/>
                        <a:latin typeface="Cambria Math" panose="02040503050406030204" pitchFamily="18" charset="0"/>
                        <a:ea typeface="SimSun" panose="02010600030101010101" pitchFamily="2" charset="-122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mn-MN" sz="1200" noProof="0" dirty="0">
                    <a:effectLst/>
                    <a:ea typeface="SimSun" panose="02010600030101010101" pitchFamily="2" charset="-122"/>
                    <a:cs typeface="Arial" panose="020B0604020202020204" pitchFamily="34" charset="0"/>
                  </a:rPr>
                  <a:t> үед санамсаргүйгээр суваг хуваарилалтын үр дүнтэй харьцуулсан харьцуулалт</a:t>
                </a:r>
                <a:endParaRPr lang="mn-MN" sz="1200" noProof="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24CB9A-F09E-4404-BFE0-C1AE3D6BB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740" y="16770957"/>
                <a:ext cx="3974146" cy="646331"/>
              </a:xfrm>
              <a:prstGeom prst="rect">
                <a:avLst/>
              </a:prstGeom>
              <a:blipFill>
                <a:blip r:embed="rId23"/>
                <a:stretch>
                  <a:fillRect r="-153"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TextBox 94">
            <a:extLst>
              <a:ext uri="{FF2B5EF4-FFF2-40B4-BE49-F238E27FC236}">
                <a16:creationId xmlns:a16="http://schemas.microsoft.com/office/drawing/2014/main" id="{0E32B34C-8309-4F90-8B73-202B02D050D1}"/>
              </a:ext>
            </a:extLst>
          </p:cNvPr>
          <p:cNvSpPr txBox="1"/>
          <p:nvPr/>
        </p:nvSpPr>
        <p:spPr>
          <a:xfrm>
            <a:off x="7285384" y="10919094"/>
            <a:ext cx="29057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200" noProof="0" dirty="0"/>
              <a:t>Сургалтанд ашигласан оролтын өгөгдөл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9C09346-433B-4125-9F32-B7243E38EB80}"/>
              </a:ext>
            </a:extLst>
          </p:cNvPr>
          <p:cNvSpPr txBox="1"/>
          <p:nvPr/>
        </p:nvSpPr>
        <p:spPr>
          <a:xfrm>
            <a:off x="7252998" y="11900155"/>
            <a:ext cx="29057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1200" noProof="0" dirty="0">
                <a:effectLst/>
                <a:ea typeface="SimSun" panose="02010600030101010101" pitchFamily="2" charset="-122"/>
              </a:rPr>
              <a:t>Агент болон орчны харилцан үйлчлэл</a:t>
            </a:r>
            <a:endParaRPr lang="mn-MN" sz="1200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2315FD-EE07-4D4D-A50F-4CC05C4CB942}"/>
              </a:ext>
            </a:extLst>
          </p:cNvPr>
          <p:cNvSpPr txBox="1"/>
          <p:nvPr/>
        </p:nvSpPr>
        <p:spPr>
          <a:xfrm>
            <a:off x="9727213" y="9706998"/>
            <a:ext cx="161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1200" spc="-5" noProof="0" dirty="0">
                <a:effectLst/>
                <a:ea typeface="SimSun" panose="02010600030101010101" pitchFamily="2" charset="-122"/>
              </a:rPr>
              <a:t>DDQN-р суваг хуваарилалт хийх алгоритм</a:t>
            </a:r>
          </a:p>
          <a:p>
            <a:endParaRPr lang="mn-MN" sz="1200" noProof="0" dirty="0"/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E07C296D-A4B6-4AF1-B113-A2DA40811A8C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20895" t="3835" r="70220" b="41755"/>
          <a:stretch/>
        </p:blipFill>
        <p:spPr>
          <a:xfrm>
            <a:off x="5628246" y="21818087"/>
            <a:ext cx="761382" cy="538865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74AD76D9-7337-4A27-91C0-FDD9E76BF29F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9036" t="9310" r="54066" b="38873"/>
          <a:stretch/>
        </p:blipFill>
        <p:spPr>
          <a:xfrm>
            <a:off x="5713933" y="22534738"/>
            <a:ext cx="538502" cy="46756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047EFD3-4449-40C8-9AA8-BBB007132276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56582" t="9310" r="35593" b="42166"/>
          <a:stretch/>
        </p:blipFill>
        <p:spPr>
          <a:xfrm>
            <a:off x="5697038" y="23115016"/>
            <a:ext cx="498556" cy="357312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42B784AB-EA11-445F-A1C6-C8862E3CEFB0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90366" t="6685" r="2232" b="37574"/>
          <a:stretch/>
        </p:blipFill>
        <p:spPr>
          <a:xfrm>
            <a:off x="5679163" y="24360518"/>
            <a:ext cx="516430" cy="449461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27AF4E1-6048-4F91-BEBC-59B0DDDB4947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2847" t="3835" r="89751" b="40424"/>
          <a:stretch/>
        </p:blipFill>
        <p:spPr>
          <a:xfrm>
            <a:off x="5666992" y="21150876"/>
            <a:ext cx="628587" cy="5470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D4D01C-D31D-4E68-8B94-51F95C1D5691}"/>
              </a:ext>
            </a:extLst>
          </p:cNvPr>
          <p:cNvSpPr txBox="1"/>
          <p:nvPr/>
        </p:nvSpPr>
        <p:spPr>
          <a:xfrm>
            <a:off x="6342676" y="21114953"/>
            <a:ext cx="7267676" cy="397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200" b="1" noProof="0" dirty="0"/>
              <a:t>1. Ачаалал шилжүүлэх (Traffic Offload):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Сүлжээний ачааллыг Wi-Fi, 4G/5G зэрэг олон хандалтын технологийн хооронд динамикаар хуваарилж, үндсэн үүрэн сүлжээний ачааллыг бууруулна.</a:t>
            </a:r>
          </a:p>
          <a:p>
            <a:pPr>
              <a:spcBef>
                <a:spcPts val="300"/>
              </a:spcBef>
            </a:pPr>
            <a:r>
              <a:rPr lang="mn-MN" sz="1200" b="1" noProof="0" dirty="0"/>
              <a:t>2. Сүлжээний оновчлол (Network Optimization):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Бодит цагийн сүлжээний төлөв, хэрэглэгчийн эрэлт болон нөөцийн ашиглалтад үндэслэн ачааллыг оновчтой удирдаж, радио болон дамжуулах нөөцийн үр ашгийг дээшлүүлнэ.</a:t>
            </a:r>
          </a:p>
          <a:p>
            <a:pPr>
              <a:spcBef>
                <a:spcPts val="300"/>
              </a:spcBef>
            </a:pPr>
            <a:r>
              <a:rPr lang="mn-MN" sz="1200" b="1" noProof="0" dirty="0"/>
              <a:t>3. Зардал бууруулах (CAPEX/OPEX):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Одоо байгаа сүлжээний нөөцийг илүү үр ашигтай ашигласнаар нэмэлт тоног төхөөрөмжийн хөрөнгө оруулалт (CAPEX) болон сүлжээний ашиглалт, засвар үйлчилгээний зардлыг (OPEX) бууруулна.</a:t>
            </a:r>
          </a:p>
          <a:p>
            <a:pPr>
              <a:spcBef>
                <a:spcPts val="300"/>
              </a:spcBef>
            </a:pPr>
            <a:r>
              <a:rPr lang="mn-MN" sz="1200" b="1" noProof="0" dirty="0"/>
              <a:t>4. Үйлчилгээний чанарыг сайжруулах (Better QoS):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Ачааллыг сүлжээний тухайн үеийн нөхцөлд тохируулан оновчтой хуваарилснаар throughput, latency, packet loss зэрэг QoS үзүүлэлтүүдийг сайжруулж, хэрэглэгчийн туршлагыг дээшлүүлнэ.</a:t>
            </a:r>
          </a:p>
          <a:p>
            <a:pPr>
              <a:spcBef>
                <a:spcPts val="300"/>
              </a:spcBef>
            </a:pPr>
            <a:r>
              <a:rPr lang="mn-MN" sz="1200" b="1" noProof="0" dirty="0"/>
              <a:t>5. Шинэ үйлчилгээ (New Services):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Оновчлогдсон олон технологит сүлжээний дэд бүтцийг ашиглан өндөр зурвасын өргөн, бага хоцролт болон найдвартай холболт шаардсан шинэ үеийн үйлчилгээ, хэрэглээний хувилбаруудыг нэвтрүүлэх боломж бүрдэнэ.</a:t>
            </a:r>
          </a:p>
          <a:p>
            <a:pPr>
              <a:spcBef>
                <a:spcPts val="300"/>
              </a:spcBef>
            </a:pPr>
            <a:r>
              <a:rPr lang="mn-MN" sz="1200" b="1" noProof="0" dirty="0"/>
              <a:t>6. Бизнесийн үнэ цэнэ (Business Value):</a:t>
            </a:r>
            <a:r>
              <a:rPr lang="mn-MN" sz="1200" noProof="0" dirty="0"/>
              <a:t> </a:t>
            </a:r>
          </a:p>
          <a:p>
            <a:r>
              <a:rPr lang="mn-MN" sz="1200" noProof="0" dirty="0"/>
              <a:t>Сүлжээний үр ашиг, үйлчилгээний чанар болон зардлын оновчлолыг зэрэг хангах замаар операторын орлогын боломжийг нэмэгдүүлж, урт хугацааны өрсөлдөх чадвар болон бизнесийн өгөөжийг дээшлүүлнэ.</a:t>
            </a:r>
          </a:p>
          <a:p>
            <a:pPr marL="228600" indent="-228600">
              <a:buFont typeface="+mj-lt"/>
              <a:buAutoNum type="arabicPeriod"/>
            </a:pPr>
            <a:endParaRPr lang="mn-MN" sz="1200" noProof="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C8C61B-40AE-47DC-9A10-10568342660F}"/>
              </a:ext>
            </a:extLst>
          </p:cNvPr>
          <p:cNvSpPr txBox="1"/>
          <p:nvPr/>
        </p:nvSpPr>
        <p:spPr>
          <a:xfrm>
            <a:off x="1284319" y="23580561"/>
            <a:ext cx="40994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noProof="0" dirty="0">
                <a:solidFill>
                  <a:schemeClr val="tx2">
                    <a:lumMod val="75000"/>
                  </a:schemeClr>
                </a:solidFill>
              </a:rPr>
              <a:t>Практик хэрэглээ/Applications</a:t>
            </a:r>
          </a:p>
          <a:p>
            <a:r>
              <a:rPr lang="mn-MN" sz="1200" noProof="0" dirty="0"/>
              <a:t>1. Mobile Operator/5G–Wi-Fi Offload</a:t>
            </a:r>
          </a:p>
          <a:p>
            <a:r>
              <a:rPr lang="mn-MN" sz="1200" noProof="0" dirty="0"/>
              <a:t>2. Enterprise / Managed 5G + Wi-Fi</a:t>
            </a:r>
          </a:p>
          <a:p>
            <a:r>
              <a:rPr lang="mn-MN" sz="1200" noProof="0" dirty="0"/>
              <a:t>3. Temporary 5G + Wi-Fi</a:t>
            </a:r>
          </a:p>
          <a:p>
            <a:r>
              <a:rPr lang="mn-MN" sz="1200" noProof="0" dirty="0"/>
              <a:t>4. University / Campus: Campus 5G + Wi-Fi</a:t>
            </a:r>
          </a:p>
          <a:p>
            <a:r>
              <a:rPr lang="mn-MN" sz="1200" noProof="0" dirty="0"/>
              <a:t>5. Smart City: 5G + Public Wi-Fi + IoT</a:t>
            </a:r>
          </a:p>
          <a:p>
            <a:r>
              <a:rPr lang="mn-MN" sz="1200" noProof="0" dirty="0"/>
              <a:t>6. ISP / MNO: Intelligent Offloading</a:t>
            </a:r>
          </a:p>
          <a:p>
            <a:endParaRPr lang="mn-MN" sz="1200" noProof="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CB17C86E-6A2D-4AE5-BFC3-B2F8605B670E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84319" y="21094308"/>
            <a:ext cx="4002905" cy="2414253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80E6038-F53E-42C3-AE0F-310486E4EB00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t="16307"/>
          <a:stretch/>
        </p:blipFill>
        <p:spPr>
          <a:xfrm>
            <a:off x="826661" y="28347038"/>
            <a:ext cx="2821109" cy="131887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4642C305-6FD7-420E-8B6C-4F6CB719B5CA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t="1590"/>
          <a:stretch/>
        </p:blipFill>
        <p:spPr>
          <a:xfrm>
            <a:off x="6573973" y="26565898"/>
            <a:ext cx="3345383" cy="183899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7C19A65F-5811-4DCC-B13C-C1D307FA229E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3565792" y="28171696"/>
            <a:ext cx="2776884" cy="15511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F2723DE5-5409-4778-9973-7A909F9351E5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t="19900" b="12262"/>
          <a:stretch/>
        </p:blipFill>
        <p:spPr>
          <a:xfrm>
            <a:off x="10047894" y="28375080"/>
            <a:ext cx="3837498" cy="1454177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F6DC69BC-F1F5-4258-95D6-85BE000EF7C6}"/>
              </a:ext>
            </a:extLst>
          </p:cNvPr>
          <p:cNvSpPr txBox="1"/>
          <p:nvPr/>
        </p:nvSpPr>
        <p:spPr>
          <a:xfrm>
            <a:off x="10006095" y="26581767"/>
            <a:ext cx="387700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noProof="0" dirty="0"/>
              <a:t>Дараагийн алхам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mn-MN" sz="1400" noProof="0" dirty="0"/>
              <a:t>Симуляци: NS-3 эсвэл PyTorch дээр DRL агентыг сургах, турших.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mn-MN" sz="1400" noProof="0" dirty="0"/>
              <a:t>Pilot туршилт: Кампус эсвэл оффисын дотоод 5G/Wi-Fi орчинд туршилтын сүлжээ үүсгэх.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mn-MN" sz="1400" noProof="0" dirty="0"/>
              <a:t>Нэвтрүүлэлт: Операторуудын цөм сүлжээний архитектурт AI шийдлийг ашиглах.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2B2F50C-6729-4794-A3BF-49DAF918D455}"/>
              </a:ext>
            </a:extLst>
          </p:cNvPr>
          <p:cNvSpPr txBox="1"/>
          <p:nvPr/>
        </p:nvSpPr>
        <p:spPr>
          <a:xfrm>
            <a:off x="6195594" y="28162094"/>
            <a:ext cx="40707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noProof="0" dirty="0"/>
              <a:t>Нэвтрүүлэх чадамж: </a:t>
            </a:r>
          </a:p>
          <a:p>
            <a:r>
              <a:rPr lang="mn-MN" sz="1400" noProof="0" dirty="0"/>
              <a:t>Сүлжээний сувгийн ашиглалтыг тэнцвэржүүлснээр хэрэглэгчийн өгөгдлийн хурд өснө.</a:t>
            </a:r>
          </a:p>
          <a:p>
            <a:r>
              <a:rPr lang="mn-MN" sz="1400" noProof="0" dirty="0"/>
              <a:t>Хоцролт багасах: Бааз станцын ачааллыг бууруулж, бодит хугацааны үйлчилгээний чанарыг дээшлүүлнэ.</a:t>
            </a:r>
          </a:p>
          <a:p>
            <a:r>
              <a:rPr lang="mn-MN" sz="1400" noProof="0" dirty="0"/>
              <a:t>Зардал хэмнэх (APEX/OPEX): Одоо байгаа Wi-Fi дэд бүтцийг ашиглан нэмэлт хөрөнгө оруулалтыг хэмнэнэ.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4A3F865-DAB6-4573-B2E1-2265CB6EE9BA}"/>
              </a:ext>
            </a:extLst>
          </p:cNvPr>
          <p:cNvSpPr txBox="1"/>
          <p:nvPr/>
        </p:nvSpPr>
        <p:spPr>
          <a:xfrm>
            <a:off x="713651" y="26561656"/>
            <a:ext cx="602753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1400" b="1" noProof="0" dirty="0"/>
              <a:t>Хамтын ажиллагаа (Collaboration)</a:t>
            </a:r>
            <a:r>
              <a:rPr lang="mn-MN" sz="1400" noProof="0" dirty="0"/>
              <a:t> </a:t>
            </a:r>
          </a:p>
          <a:p>
            <a:r>
              <a:rPr lang="mn-MN" sz="1400" noProof="0" dirty="0"/>
              <a:t>Операторууд (MNOs &amp; ISPs): 5G ба Wi-Fi сүлжээний дата ачааллыг оновчтой хуваарилах дэд бүтэц хангана.</a:t>
            </a:r>
          </a:p>
          <a:p>
            <a:r>
              <a:rPr lang="mn-MN" sz="1400" noProof="0" dirty="0"/>
              <a:t>Их дээд сургуулиуд: AI / DRL алгоритмын судалгаа, сургалт ба туршилтыг гүйцэтгэнэ.</a:t>
            </a:r>
          </a:p>
          <a:p>
            <a:r>
              <a:rPr lang="mn-MN" sz="1400" noProof="0" dirty="0"/>
              <a:t>Технологийн үйлдвэрлэгчид: 3GPP / IEEE стандартад нийцсэн тоног төхөөрөмж ба API хөгжүүлэлтээр хангана.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890B0F6-9A3B-9D87-F3F4-922EA1647AD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323007" y="30919577"/>
            <a:ext cx="728450" cy="7406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1117</Words>
  <Application>Microsoft Office PowerPoint</Application>
  <PresentationFormat>Custom</PresentationFormat>
  <Paragraphs>94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SimSun</vt:lpstr>
      <vt:lpstr>Arial</vt:lpstr>
      <vt:lpstr>Calibri</vt:lpstr>
      <vt:lpstr>Cambria Math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RB</dc:creator>
  <cp:keywords/>
  <dc:description>generated using python-pptx</dc:description>
  <cp:lastModifiedBy>Zaya Tumurbat</cp:lastModifiedBy>
  <cp:revision>59</cp:revision>
  <dcterms:created xsi:type="dcterms:W3CDTF">2013-01-27T09:14:16Z</dcterms:created>
  <dcterms:modified xsi:type="dcterms:W3CDTF">2026-09-15T07:06:58Z</dcterms:modified>
  <cp:category/>
</cp:coreProperties>
</file>