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4400213" cy="32399288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" roundtripDataSignature="AMtx7mggj3phrMX6Hyh/I/zagvMMMI5WW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258" y="-157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customschemas.google.com/relationships/presentationmetadata" Target="meta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ableStyles" Target="tableStyles.xml"/><Relationship Id="rId10" Type="http://schemas.openxmlformats.org/officeDocument/2006/relationships/theme" Target="theme/theme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8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11" Type="http://schemas.openxmlformats.org/officeDocument/2006/relationships/image" Target="../media/image9.png"/><Relationship Id="rId5" Type="http://schemas.openxmlformats.org/officeDocument/2006/relationships/image" Target="../media/image3.jpg"/><Relationship Id="rId10" Type="http://schemas.openxmlformats.org/officeDocument/2006/relationships/image" Target="../media/image8.jpg"/><Relationship Id="rId4" Type="http://schemas.openxmlformats.org/officeDocument/2006/relationships/image" Target="../media/image2.jpg"/><Relationship Id="rId9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0" y="0"/>
            <a:ext cx="14400000" cy="32400000"/>
          </a:xfrm>
          <a:prstGeom prst="rect">
            <a:avLst/>
          </a:prstGeom>
          <a:solidFill>
            <a:srgbClr val="F5F8FC"/>
          </a:solidFill>
          <a:ln w="9525" cap="flat" cmpd="sng">
            <a:solidFill>
              <a:srgbClr val="F5F8FC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25" y="-3368"/>
            <a:ext cx="14400213" cy="4500067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"/>
          <p:cNvSpPr txBox="1"/>
          <p:nvPr/>
        </p:nvSpPr>
        <p:spPr>
          <a:xfrm>
            <a:off x="540000" y="1818000"/>
            <a:ext cx="13320000" cy="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800" tIns="14400" rIns="28800" bIns="144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HIGHER ENGINEERING EDUCATION DEVELOPMENT (M-JEED) PROJECT</a:t>
            </a:r>
            <a:endParaRPr/>
          </a:p>
        </p:txBody>
      </p:sp>
      <p:sp>
        <p:nvSpPr>
          <p:cNvPr id="87" name="Google Shape;87;p1"/>
          <p:cNvSpPr txBox="1"/>
          <p:nvPr/>
        </p:nvSpPr>
        <p:spPr>
          <a:xfrm>
            <a:off x="540000" y="2358000"/>
            <a:ext cx="13320000" cy="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800" tIns="14400" rIns="28800" bIns="144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MONGOLIA–JAPAN JOINT RESEARCH – BUSINESS PARTNERSHIP 2026</a:t>
            </a:r>
            <a:endParaRPr/>
          </a:p>
        </p:txBody>
      </p:sp>
      <p:sp>
        <p:nvSpPr>
          <p:cNvPr id="88" name="Google Shape;88;p1"/>
          <p:cNvSpPr txBox="1"/>
          <p:nvPr/>
        </p:nvSpPr>
        <p:spPr>
          <a:xfrm>
            <a:off x="540000" y="2950515"/>
            <a:ext cx="13320000" cy="182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800" tIns="14400" rIns="28800" bIns="144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17 September 2026  |  Ulaanbaatar, Mongolia</a:t>
            </a:r>
            <a:endParaRPr/>
          </a:p>
        </p:txBody>
      </p:sp>
      <p:sp>
        <p:nvSpPr>
          <p:cNvPr id="89" name="Google Shape;89;p1"/>
          <p:cNvSpPr/>
          <p:nvPr/>
        </p:nvSpPr>
        <p:spPr>
          <a:xfrm>
            <a:off x="540000" y="4772016"/>
            <a:ext cx="2520000" cy="1527984"/>
          </a:xfrm>
          <a:prstGeom prst="roundRect">
            <a:avLst>
              <a:gd name="adj" fmla="val 16667"/>
            </a:avLst>
          </a:prstGeom>
          <a:solidFill>
            <a:srgbClr val="1C9797"/>
          </a:solidFill>
          <a:ln w="9525" cap="flat" cmpd="sng">
            <a:solidFill>
              <a:srgbClr val="1C9797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"/>
          <p:cNvSpPr txBox="1"/>
          <p:nvPr/>
        </p:nvSpPr>
        <p:spPr>
          <a:xfrm>
            <a:off x="702000" y="4913882"/>
            <a:ext cx="2160000" cy="5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800" tIns="14400" rIns="28800" bIns="144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RESEARCH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FIELD</a:t>
            </a:r>
            <a:endParaRPr/>
          </a:p>
        </p:txBody>
      </p:sp>
      <p:sp>
        <p:nvSpPr>
          <p:cNvPr id="91" name="Google Shape;91;p1"/>
          <p:cNvSpPr txBox="1"/>
          <p:nvPr/>
        </p:nvSpPr>
        <p:spPr>
          <a:xfrm>
            <a:off x="702000" y="5603236"/>
            <a:ext cx="2160000" cy="513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800" tIns="14400" rIns="28800" bIns="144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ICT / AI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Computer Vision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Wildlife Monitoring</a:t>
            </a:r>
            <a:endParaRPr/>
          </a:p>
        </p:txBody>
      </p:sp>
      <p:sp>
        <p:nvSpPr>
          <p:cNvPr id="92" name="Google Shape;92;p1"/>
          <p:cNvSpPr/>
          <p:nvPr/>
        </p:nvSpPr>
        <p:spPr>
          <a:xfrm>
            <a:off x="3330000" y="4772016"/>
            <a:ext cx="10530000" cy="1527984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D2DCE8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"/>
          <p:cNvSpPr txBox="1"/>
          <p:nvPr/>
        </p:nvSpPr>
        <p:spPr>
          <a:xfrm>
            <a:off x="3639556" y="4949760"/>
            <a:ext cx="9990000" cy="459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800" tIns="14400" rIns="28800" bIns="144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КОМПЬЮТЕРЫН ХАРАА, ХИЙМЭЛ ОЮУН УХААНД СУУРИЛАН МАЗААЛАЙ БААВГАЙН БОДГАЛИЙГ ТАНИХ, ТОО ТОЛГОЙ БОЛОН ШИЛЖИЛТ ХӨДӨЛГӨӨНИЙГ ТОГТООХ</a:t>
            </a:r>
            <a:endParaRPr/>
          </a:p>
        </p:txBody>
      </p:sp>
      <p:sp>
        <p:nvSpPr>
          <p:cNvPr id="94" name="Google Shape;94;p1"/>
          <p:cNvSpPr txBox="1"/>
          <p:nvPr/>
        </p:nvSpPr>
        <p:spPr>
          <a:xfrm>
            <a:off x="3600000" y="5521314"/>
            <a:ext cx="9990000" cy="182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800" tIns="14400" rIns="28800" bIns="144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i="0" u="none" strike="noStrike" cap="none">
                <a:solidFill>
                  <a:srgbClr val="667180"/>
                </a:solidFill>
                <a:latin typeface="Arial"/>
                <a:ea typeface="Arial"/>
                <a:cs typeface="Arial"/>
                <a:sym typeface="Arial"/>
              </a:rPr>
              <a:t>Keywords:  computer vision • YOLOv8 • re-identification • feature embedding • clustering • wildlife monitoring</a:t>
            </a:r>
            <a:endParaRPr/>
          </a:p>
        </p:txBody>
      </p:sp>
      <p:sp>
        <p:nvSpPr>
          <p:cNvPr id="95" name="Google Shape;95;p1"/>
          <p:cNvSpPr txBox="1"/>
          <p:nvPr/>
        </p:nvSpPr>
        <p:spPr>
          <a:xfrm>
            <a:off x="3580954" y="5865755"/>
            <a:ext cx="9990000" cy="182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800" tIns="14400" rIns="28800" bIns="144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i="0" u="none" strike="noStrike" cap="none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ШУТИС, Мэдээлэл холбооны технологийн сургууль  •  ШУА, Биологийн хүрээлэн (Хөхтний экологийн лаборатори)  •  Tokushima University, STIR-Lab</a:t>
            </a:r>
            <a:endParaRPr/>
          </a:p>
        </p:txBody>
      </p:sp>
      <p:sp>
        <p:nvSpPr>
          <p:cNvPr id="96" name="Google Shape;96;p1"/>
          <p:cNvSpPr/>
          <p:nvPr/>
        </p:nvSpPr>
        <p:spPr>
          <a:xfrm>
            <a:off x="540000" y="6623999"/>
            <a:ext cx="13320000" cy="18720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D2DCE8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"/>
          <p:cNvSpPr txBox="1"/>
          <p:nvPr/>
        </p:nvSpPr>
        <p:spPr>
          <a:xfrm>
            <a:off x="720000" y="6856515"/>
            <a:ext cx="6120000" cy="182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800" tIns="14400" rIns="28800" bIns="144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i="0" u="none" strike="noStrike" cap="none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МОНГОЛ ТАЛ / MONGOLIAN TEAM LEADER</a:t>
            </a:r>
            <a:endParaRPr/>
          </a:p>
        </p:txBody>
      </p:sp>
      <p:sp>
        <p:nvSpPr>
          <p:cNvPr id="98" name="Google Shape;98;p1"/>
          <p:cNvSpPr txBox="1"/>
          <p:nvPr/>
        </p:nvSpPr>
        <p:spPr>
          <a:xfrm>
            <a:off x="720000" y="7266266"/>
            <a:ext cx="6120000" cy="87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800" tIns="14400" rIns="28800" bIns="144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Б. Намжилдорж, Ph.D — ахлах багш, төслийн удирдагч</a:t>
            </a:r>
            <a:endParaRPr sz="1000" b="1" i="0" u="none" strike="noStrike" cap="none">
              <a:solidFill>
                <a:srgbClr val="33414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r>
              <a:rPr lang="en-US" sz="100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ШУТИС, Мэдээлэл холбооны технологийн сургууль, Мэдээллийн технологийн салбар</a:t>
            </a:r>
            <a:endParaRPr sz="1000" b="0" i="0" u="none" strike="noStrike" cap="none">
              <a:solidFill>
                <a:srgbClr val="33414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r>
              <a:rPr lang="en-US" sz="1000" b="0" i="0" u="none" strike="noStrike" cap="none">
                <a:solidFill>
                  <a:srgbClr val="667180"/>
                </a:solidFill>
                <a:latin typeface="Arial"/>
                <a:ea typeface="Arial"/>
                <a:cs typeface="Arial"/>
                <a:sym typeface="Arial"/>
              </a:rPr>
              <a:t>namjildorj@must.edu.mn   |   +976 9908 1572   |   ШУТИС VI байр, 312 тоот</a:t>
            </a:r>
            <a:endParaRPr sz="1000" b="0" i="0" u="none" strike="noStrike" cap="none">
              <a:solidFill>
                <a:srgbClr val="66718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r>
              <a:rPr lang="en-US" sz="1000" b="0" i="0" u="none" strike="noStrike" cap="none">
                <a:solidFill>
                  <a:srgbClr val="667180"/>
                </a:solidFill>
                <a:latin typeface="Arial"/>
                <a:ea typeface="Arial"/>
                <a:cs typeface="Arial"/>
                <a:sym typeface="Arial"/>
              </a:rPr>
              <a:t>Баг: С. Өлзийбаяр (Ph.D) • А. Алтангэрэл (Ph.D) • Б. Золзаяа (Ph.D) • Н. Баттогтох (ШУА-БХ) • Э. Мөнхсүх (докторант)</a:t>
            </a:r>
            <a:endParaRPr/>
          </a:p>
        </p:txBody>
      </p:sp>
      <p:sp>
        <p:nvSpPr>
          <p:cNvPr id="99" name="Google Shape;99;p1"/>
          <p:cNvSpPr txBox="1"/>
          <p:nvPr/>
        </p:nvSpPr>
        <p:spPr>
          <a:xfrm>
            <a:off x="7380000" y="6856515"/>
            <a:ext cx="6120000" cy="182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800" tIns="14400" rIns="28800" bIns="144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i="0" u="none" strike="noStrike" cap="none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ЯПОН ТАЛ / JAPANESE COUNTERPART</a:t>
            </a:r>
            <a:endParaRPr/>
          </a:p>
        </p:txBody>
      </p:sp>
      <p:sp>
        <p:nvSpPr>
          <p:cNvPr id="100" name="Google Shape;100;p1"/>
          <p:cNvSpPr txBox="1"/>
          <p:nvPr/>
        </p:nvSpPr>
        <p:spPr>
          <a:xfrm>
            <a:off x="7380000" y="7343210"/>
            <a:ext cx="6120000" cy="721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800" tIns="14400" rIns="28800" bIns="144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Tokushima University — STIR-Lab</a:t>
            </a:r>
            <a:endParaRPr/>
          </a:p>
          <a:p>
            <a:pPr marL="0" marR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r>
              <a:rPr lang="en-US" sz="100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AI · Computer Vision · Data Science</a:t>
            </a:r>
            <a:endParaRPr/>
          </a:p>
          <a:p>
            <a:pPr marL="0" marR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r>
              <a:rPr lang="en-US" sz="1000" b="0" i="0" u="none" strike="noStrike" cap="none">
                <a:solidFill>
                  <a:srgbClr val="667180"/>
                </a:solidFill>
                <a:latin typeface="Arial"/>
                <a:ea typeface="Arial"/>
                <a:cs typeface="Arial"/>
                <a:sym typeface="Arial"/>
              </a:rPr>
              <a:t>Хамтарсан алгоритм хөгжүүлэлт, докторантын хамтарсан удирдлага, хамтарсан нийтлэл</a:t>
            </a:r>
            <a:endParaRPr sz="1000" b="0" i="0" u="none" strike="noStrike" cap="none">
              <a:solidFill>
                <a:srgbClr val="66718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r>
              <a:rPr lang="en-US" sz="1000" b="0" i="0" u="none" strike="noStrike" cap="none">
                <a:solidFill>
                  <a:srgbClr val="667180"/>
                </a:solidFill>
                <a:latin typeface="Arial"/>
                <a:ea typeface="Arial"/>
                <a:cs typeface="Arial"/>
                <a:sym typeface="Arial"/>
              </a:rPr>
              <a:t>Joint algorithm development • Co-supervision • Joint publication — partnership under discussion</a:t>
            </a:r>
            <a:endParaRPr/>
          </a:p>
        </p:txBody>
      </p:sp>
      <p:sp>
        <p:nvSpPr>
          <p:cNvPr id="101" name="Google Shape;101;p1"/>
          <p:cNvSpPr/>
          <p:nvPr/>
        </p:nvSpPr>
        <p:spPr>
          <a:xfrm>
            <a:off x="540000" y="8820000"/>
            <a:ext cx="6408000" cy="43920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D2DCE8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1"/>
          <p:cNvSpPr/>
          <p:nvPr/>
        </p:nvSpPr>
        <p:spPr>
          <a:xfrm>
            <a:off x="540000" y="8820000"/>
            <a:ext cx="6408000" cy="622799"/>
          </a:xfrm>
          <a:prstGeom prst="roundRect">
            <a:avLst>
              <a:gd name="adj" fmla="val 16667"/>
            </a:avLst>
          </a:prstGeom>
          <a:solidFill>
            <a:srgbClr val="2274B7"/>
          </a:solidFill>
          <a:ln w="9525" cap="flat" cmpd="sng">
            <a:solidFill>
              <a:srgbClr val="2274B7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1"/>
          <p:cNvSpPr txBox="1"/>
          <p:nvPr/>
        </p:nvSpPr>
        <p:spPr>
          <a:xfrm>
            <a:off x="702000" y="8846700"/>
            <a:ext cx="6084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800" tIns="14400" rIns="28800" bIns="144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1. АСУУДАЛ &amp; ЗОРИЛГО</a:t>
            </a:r>
            <a:endParaRPr/>
          </a:p>
        </p:txBody>
      </p:sp>
      <p:sp>
        <p:nvSpPr>
          <p:cNvPr id="104" name="Google Shape;104;p1"/>
          <p:cNvSpPr txBox="1"/>
          <p:nvPr/>
        </p:nvSpPr>
        <p:spPr>
          <a:xfrm>
            <a:off x="702000" y="9181286"/>
            <a:ext cx="6084000" cy="213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800" tIns="14400" rIns="28800" bIns="144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PROBLEM &amp; OBJECTIVE</a:t>
            </a:r>
            <a:endParaRPr/>
          </a:p>
        </p:txBody>
      </p:sp>
      <p:sp>
        <p:nvSpPr>
          <p:cNvPr id="105" name="Google Shape;105;p1"/>
          <p:cNvSpPr txBox="1"/>
          <p:nvPr/>
        </p:nvSpPr>
        <p:spPr>
          <a:xfrm>
            <a:off x="830517" y="9560340"/>
            <a:ext cx="5940000" cy="17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800" tIns="14400" rIns="28800" bIns="144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rgbClr val="33414F"/>
                </a:solidFill>
              </a:rPr>
              <a:t>АСУУДАЛ:</a:t>
            </a:r>
            <a:endParaRPr sz="950">
              <a:solidFill>
                <a:srgbClr val="33414F"/>
              </a:solidFill>
            </a:endParaRPr>
          </a:p>
          <a:p>
            <a:pPr marL="457200" lvl="0" indent="-288925" algn="l" rtl="0">
              <a:spcBef>
                <a:spcPts val="0"/>
              </a:spcBef>
              <a:spcAft>
                <a:spcPts val="0"/>
              </a:spcAft>
              <a:buClr>
                <a:srgbClr val="33414F"/>
              </a:buClr>
              <a:buSzPts val="950"/>
              <a:buChar char="•"/>
            </a:pPr>
            <a:r>
              <a:rPr lang="en-US" sz="95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Мазаалай (UU arctos arctos gobiensis) нь Монгол орны Говийн их дархан цаазат газрын А бүсэд тархан амьдардаг, цөлийн эсрэг тэсрэлт дасан зохицсон ховор баавгай юм. Тоо толгой  </a:t>
            </a:r>
            <a:r>
              <a:rPr lang="en-US" sz="950">
                <a:solidFill>
                  <a:srgbClr val="33414F"/>
                </a:solidFill>
              </a:rPr>
              <a:t>нь </a:t>
            </a:r>
            <a:r>
              <a:rPr lang="en-US" sz="95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20–30 бод</a:t>
            </a:r>
            <a:r>
              <a:rPr lang="en-US" sz="950">
                <a:solidFill>
                  <a:srgbClr val="33414F"/>
                </a:solidFill>
              </a:rPr>
              <a:t>ь</a:t>
            </a:r>
            <a:r>
              <a:rPr lang="en-US" sz="95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гал гэж </a:t>
            </a:r>
            <a:r>
              <a:rPr lang="en-US" sz="950">
                <a:solidFill>
                  <a:srgbClr val="33414F"/>
                </a:solidFill>
              </a:rPr>
              <a:t>тооцоолдог боловч энэ тоо нь хэлбэлзэл ихтэй байдаг. Мөн цаг агаар, хүний үйл ажиллагаа, уур амьсгалын өөрчлөлтөөс шалтгаалан </a:t>
            </a:r>
            <a:r>
              <a:rPr lang="en-US" sz="95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устах эрсдэл өндөртэй </a:t>
            </a:r>
            <a:r>
              <a:rPr lang="en-US" sz="950">
                <a:solidFill>
                  <a:srgbClr val="33414F"/>
                </a:solidFill>
              </a:rPr>
              <a:t>амьтан юм</a:t>
            </a:r>
            <a:r>
              <a:rPr lang="en-US" sz="95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950">
              <a:solidFill>
                <a:srgbClr val="33414F"/>
              </a:solidFill>
            </a:endParaRPr>
          </a:p>
          <a:p>
            <a:pPr marL="457200" lvl="0" indent="-288925" algn="l" rtl="0">
              <a:spcBef>
                <a:spcPts val="0"/>
              </a:spcBef>
              <a:spcAft>
                <a:spcPts val="0"/>
              </a:spcAft>
              <a:buClr>
                <a:srgbClr val="33414F"/>
              </a:buClr>
              <a:buSzPts val="950"/>
              <a:buChar char="•"/>
            </a:pPr>
            <a:r>
              <a:rPr lang="en-US" sz="95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Бүх бодгальд GPS </a:t>
            </a:r>
            <a:r>
              <a:rPr lang="en-US" sz="950">
                <a:solidFill>
                  <a:srgbClr val="33414F"/>
                </a:solidFill>
              </a:rPr>
              <a:t>суурьлуулах</a:t>
            </a:r>
            <a:r>
              <a:rPr lang="en-US" sz="95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 боломжгүй тул</a:t>
            </a:r>
            <a:r>
              <a:rPr lang="en-US" sz="950">
                <a:solidFill>
                  <a:srgbClr val="33414F"/>
                </a:solidFill>
              </a:rPr>
              <a:t> </a:t>
            </a:r>
            <a:r>
              <a:rPr lang="en-US" sz="95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бодгаль бүрээр ялган таних нь цаг, хөдөлмөр и</a:t>
            </a:r>
            <a:r>
              <a:rPr lang="en-US" sz="950">
                <a:solidFill>
                  <a:srgbClr val="33414F"/>
                </a:solidFill>
              </a:rPr>
              <a:t>х зарцуулж, </a:t>
            </a:r>
            <a:r>
              <a:rPr lang="en-US" sz="95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950">
                <a:solidFill>
                  <a:srgbClr val="33414F"/>
                </a:solidFill>
              </a:rPr>
              <a:t>бодьгалын давхардал, орхих </a:t>
            </a:r>
            <a:r>
              <a:rPr lang="en-US" sz="95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 зэрэг хүчин зүйлээс </a:t>
            </a:r>
            <a:r>
              <a:rPr lang="en-US" sz="950">
                <a:solidFill>
                  <a:srgbClr val="33414F"/>
                </a:solidFill>
              </a:rPr>
              <a:t>хамаарч </a:t>
            </a:r>
            <a:r>
              <a:rPr lang="en-US" sz="95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 алдаа</a:t>
            </a:r>
            <a:r>
              <a:rPr lang="en-US" sz="950">
                <a:solidFill>
                  <a:srgbClr val="33414F"/>
                </a:solidFill>
              </a:rPr>
              <a:t> </a:t>
            </a:r>
            <a:r>
              <a:rPr lang="en-US" sz="95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 гарах эрсдэлтэй.</a:t>
            </a:r>
            <a:endParaRPr sz="950" b="0" i="0" u="none" strike="noStrike" cap="none">
              <a:solidFill>
                <a:srgbClr val="33414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950" b="1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ЗОРИЛГО</a:t>
            </a:r>
            <a:r>
              <a:rPr lang="en-US" sz="950" b="1">
                <a:solidFill>
                  <a:srgbClr val="33414F"/>
                </a:solidFill>
              </a:rPr>
              <a:t>:</a:t>
            </a:r>
            <a:endParaRPr sz="950" b="1" i="0" u="none" strike="noStrike" cap="none">
              <a:solidFill>
                <a:srgbClr val="33414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950" i="0" u="none" strike="noStrike" cap="none">
                <a:solidFill>
                  <a:srgbClr val="33414F"/>
                </a:solidFill>
              </a:rPr>
              <a:t>Мөр орчмын цагаан толбоны өвөрмөц хээнд тулгуурласан мазаалайн бодьгал бүрийг автоматаар ялган таних (re-identification) </a:t>
            </a:r>
            <a:r>
              <a:rPr lang="en-US" sz="950">
                <a:solidFill>
                  <a:srgbClr val="33414F"/>
                </a:solidFill>
              </a:rPr>
              <a:t>AI загварыг үүсгэх</a:t>
            </a:r>
            <a:r>
              <a:rPr lang="en-US" sz="950" i="0" u="none" strike="noStrike" cap="none">
                <a:solidFill>
                  <a:srgbClr val="33414F"/>
                </a:solidFill>
              </a:rPr>
              <a:t> ,</a:t>
            </a:r>
            <a:r>
              <a:rPr lang="en-US" sz="950">
                <a:solidFill>
                  <a:srgbClr val="33414F"/>
                </a:solidFill>
              </a:rPr>
              <a:t> мөн бодьгал бүрийн </a:t>
            </a:r>
            <a:r>
              <a:rPr lang="en-US" sz="950" i="0" u="none" strike="noStrike" cap="none">
                <a:solidFill>
                  <a:srgbClr val="33414F"/>
                </a:solidFill>
              </a:rPr>
              <a:t>уст цэг болон баянбүрд хоор</a:t>
            </a:r>
            <a:r>
              <a:rPr lang="en-US" sz="950">
                <a:solidFill>
                  <a:srgbClr val="33414F"/>
                </a:solidFill>
              </a:rPr>
              <a:t>онд хийж байгаа </a:t>
            </a:r>
            <a:r>
              <a:rPr lang="en-US" sz="950" i="0" u="none" strike="noStrike" cap="none">
                <a:solidFill>
                  <a:srgbClr val="33414F"/>
                </a:solidFill>
              </a:rPr>
              <a:t>шилжилт хөдөлгөөнийг тодорхойлох яв</a:t>
            </a:r>
            <a:r>
              <a:rPr lang="en-US" sz="950">
                <a:solidFill>
                  <a:srgbClr val="33414F"/>
                </a:solidFill>
              </a:rPr>
              <a:t>дал.</a:t>
            </a:r>
            <a:endParaRPr sz="950" i="0" u="none" strike="noStrike" cap="none">
              <a:solidFill>
                <a:srgbClr val="33414F"/>
              </a:solidFill>
            </a:endParaRPr>
          </a:p>
        </p:txBody>
      </p:sp>
      <p:sp>
        <p:nvSpPr>
          <p:cNvPr id="106" name="Google Shape;106;p1"/>
          <p:cNvSpPr/>
          <p:nvPr/>
        </p:nvSpPr>
        <p:spPr>
          <a:xfrm>
            <a:off x="7272000" y="8820000"/>
            <a:ext cx="6588000" cy="43920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D2DCE8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1"/>
          <p:cNvSpPr/>
          <p:nvPr/>
        </p:nvSpPr>
        <p:spPr>
          <a:xfrm>
            <a:off x="7272000" y="8820000"/>
            <a:ext cx="6588000" cy="622799"/>
          </a:xfrm>
          <a:prstGeom prst="roundRect">
            <a:avLst>
              <a:gd name="adj" fmla="val 16667"/>
            </a:avLst>
          </a:prstGeom>
          <a:solidFill>
            <a:srgbClr val="1C9797"/>
          </a:solidFill>
          <a:ln w="9525" cap="flat" cmpd="sng">
            <a:solidFill>
              <a:srgbClr val="1C9797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1"/>
          <p:cNvSpPr txBox="1"/>
          <p:nvPr/>
        </p:nvSpPr>
        <p:spPr>
          <a:xfrm>
            <a:off x="7433892" y="8818596"/>
            <a:ext cx="6264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800" tIns="14400" rIns="28800" bIns="144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2. АРГА &amp; ХАМТЫН АЖИЛЛАГАА</a:t>
            </a:r>
            <a:endParaRPr/>
          </a:p>
        </p:txBody>
      </p:sp>
      <p:sp>
        <p:nvSpPr>
          <p:cNvPr id="109" name="Google Shape;109;p1"/>
          <p:cNvSpPr txBox="1"/>
          <p:nvPr/>
        </p:nvSpPr>
        <p:spPr>
          <a:xfrm>
            <a:off x="7380000" y="9175008"/>
            <a:ext cx="6264000" cy="213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800" tIns="14400" rIns="28800" bIns="144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APPROACH &amp; COLLABORATION</a:t>
            </a:r>
            <a:endParaRPr/>
          </a:p>
        </p:txBody>
      </p:sp>
      <p:sp>
        <p:nvSpPr>
          <p:cNvPr id="110" name="Google Shape;110;p1"/>
          <p:cNvSpPr txBox="1"/>
          <p:nvPr/>
        </p:nvSpPr>
        <p:spPr>
          <a:xfrm>
            <a:off x="7440446" y="9595083"/>
            <a:ext cx="6120000" cy="112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800" tIns="14400" rIns="28800" bIns="144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• Өгөгдөл: 2018, 2020, 2022, 2024 онд 13 уст цэгээс 4,916 зураг → мазаалай илэрсэн 1,392 зураг → мөрний цагаан толбо бүрэн харагдах, чана</a:t>
            </a:r>
            <a:r>
              <a:rPr lang="en-US" sz="950">
                <a:solidFill>
                  <a:srgbClr val="33414F"/>
                </a:solidFill>
              </a:rPr>
              <a:t>рын шаардлага хангасан</a:t>
            </a:r>
            <a:r>
              <a:rPr lang="en-US" sz="95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 397 зураг (зүүн: 194 / баруун: 203; урт үс: 202)</a:t>
            </a:r>
            <a:endParaRPr/>
          </a:p>
          <a:p>
            <a:pPr marL="0" marR="0" lvl="0" indent="0" algn="just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95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en-US" sz="950">
                <a:solidFill>
                  <a:srgbClr val="33414F"/>
                </a:solidFill>
              </a:rPr>
              <a:t>Өгөгдөл бэлдэх</a:t>
            </a:r>
            <a:r>
              <a:rPr lang="en-US" sz="95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 ба сургалт: Roboflow платформ</a:t>
            </a:r>
            <a:r>
              <a:rPr lang="en-US" sz="950">
                <a:solidFill>
                  <a:srgbClr val="33414F"/>
                </a:solidFill>
              </a:rPr>
              <a:t> ашиглан </a:t>
            </a:r>
            <a:r>
              <a:rPr lang="en-US" sz="95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427 </a:t>
            </a:r>
            <a:r>
              <a:rPr lang="en-US" sz="950">
                <a:solidFill>
                  <a:srgbClr val="33414F"/>
                </a:solidFill>
              </a:rPr>
              <a:t>зурагт</a:t>
            </a:r>
            <a:r>
              <a:rPr lang="en-US" sz="95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950">
                <a:solidFill>
                  <a:srgbClr val="33414F"/>
                </a:solidFill>
              </a:rPr>
              <a:t>тэмдэглэгээ хийсэн</a:t>
            </a:r>
            <a:r>
              <a:rPr lang="en-US" sz="95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, YOLOv8x </a:t>
            </a:r>
            <a:r>
              <a:rPr lang="en-US" sz="950">
                <a:solidFill>
                  <a:srgbClr val="33414F"/>
                </a:solidFill>
              </a:rPr>
              <a:t>загвараар өөрийн загварыг сургасан.</a:t>
            </a:r>
            <a:endParaRPr/>
          </a:p>
          <a:p>
            <a:pPr marL="0" marR="0" lvl="0" indent="0" algn="just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95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• Хамтын ажиллагаа: ШУТИС-МХТС алгоритм боловсруулах, загвар сургах, үнэлэх; ШУА-Биологийн хүрээлэн — хээрийн камер, цуглуулах, экологийн шинжилгээний үнэлгээ; Япон тал — арга зүйн зөвлөгөө, хамтарсан судалгаа, </a:t>
            </a:r>
            <a:r>
              <a:rPr lang="en-US" sz="950">
                <a:solidFill>
                  <a:srgbClr val="33414F"/>
                </a:solidFill>
              </a:rPr>
              <a:t>өгүүлэл</a:t>
            </a:r>
            <a:r>
              <a:rPr lang="en-US" sz="95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950" b="0" i="0" u="none" strike="noStrike" cap="none">
              <a:solidFill>
                <a:srgbClr val="3341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1"/>
          <p:cNvSpPr/>
          <p:nvPr/>
        </p:nvSpPr>
        <p:spPr>
          <a:xfrm>
            <a:off x="540000" y="13572000"/>
            <a:ext cx="13320000" cy="61920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D2DCE8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1"/>
          <p:cNvSpPr/>
          <p:nvPr/>
        </p:nvSpPr>
        <p:spPr>
          <a:xfrm>
            <a:off x="540000" y="13572000"/>
            <a:ext cx="13320000" cy="682597"/>
          </a:xfrm>
          <a:prstGeom prst="roundRect">
            <a:avLst>
              <a:gd name="adj" fmla="val 16667"/>
            </a:avLst>
          </a:prstGeom>
          <a:solidFill>
            <a:srgbClr val="46934E"/>
          </a:solidFill>
          <a:ln w="9525" cap="flat" cmpd="sng">
            <a:solidFill>
              <a:srgbClr val="46934E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1"/>
          <p:cNvSpPr txBox="1"/>
          <p:nvPr/>
        </p:nvSpPr>
        <p:spPr>
          <a:xfrm>
            <a:off x="702000" y="13636800"/>
            <a:ext cx="12996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800" tIns="14400" rIns="28800" bIns="144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3. ГОЛ ҮР ДҮН, ТЕХНОЛОГИ / БҮТЭЭГДЭХҮҮН</a:t>
            </a:r>
            <a:endParaRPr/>
          </a:p>
        </p:txBody>
      </p:sp>
      <p:sp>
        <p:nvSpPr>
          <p:cNvPr id="114" name="Google Shape;114;p1"/>
          <p:cNvSpPr txBox="1"/>
          <p:nvPr/>
        </p:nvSpPr>
        <p:spPr>
          <a:xfrm>
            <a:off x="702000" y="13961926"/>
            <a:ext cx="12996000" cy="213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800" tIns="14400" rIns="28800" bIns="144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KEY RESULTS, TECHNOLOGY / PRODUCT</a:t>
            </a:r>
            <a:endParaRPr/>
          </a:p>
        </p:txBody>
      </p:sp>
      <p:sp>
        <p:nvSpPr>
          <p:cNvPr id="115" name="Google Shape;115;p1"/>
          <p:cNvSpPr txBox="1"/>
          <p:nvPr/>
        </p:nvSpPr>
        <p:spPr>
          <a:xfrm>
            <a:off x="777240" y="14461179"/>
            <a:ext cx="4480500" cy="3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800" tIns="14400" rIns="28800" bIns="144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i="0" u="none" strike="noStrike" cap="none">
                <a:solidFill>
                  <a:srgbClr val="46934E"/>
                </a:solidFill>
                <a:latin typeface="Arial"/>
                <a:ea typeface="Arial"/>
                <a:cs typeface="Arial"/>
                <a:sym typeface="Arial"/>
              </a:rPr>
              <a:t>ГОЛ ҮР ДҮН / KEY RESULTS</a:t>
            </a:r>
            <a:endParaRPr/>
          </a:p>
          <a:p>
            <a:pPr marL="0" marR="0" lvl="0" indent="0" algn="just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95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en-US" sz="950">
                <a:solidFill>
                  <a:srgbClr val="33414F"/>
                </a:solidFill>
              </a:rPr>
              <a:t>AI</a:t>
            </a:r>
            <a:r>
              <a:rPr lang="en-US" sz="95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 загвар</a:t>
            </a:r>
            <a:r>
              <a:rPr lang="en-US" sz="950">
                <a:solidFill>
                  <a:srgbClr val="33414F"/>
                </a:solidFill>
              </a:rPr>
              <a:t>ын </a:t>
            </a:r>
            <a:r>
              <a:rPr lang="en-US" sz="95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мөрний цагаан толб</a:t>
            </a:r>
            <a:r>
              <a:rPr lang="en-US" sz="950">
                <a:solidFill>
                  <a:srgbClr val="33414F"/>
                </a:solidFill>
              </a:rPr>
              <a:t>ны онцлогыг илрүүлэх нарийвчлал</a:t>
            </a:r>
            <a:r>
              <a:rPr lang="en-US" sz="95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 mAP@0.5 ≈ 0.99</a:t>
            </a:r>
            <a:r>
              <a:rPr lang="en-US" sz="950">
                <a:solidFill>
                  <a:srgbClr val="33414F"/>
                </a:solidFill>
              </a:rPr>
              <a:t>-</a:t>
            </a:r>
            <a:r>
              <a:rPr lang="en-US" sz="95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д хүрсэн.</a:t>
            </a:r>
            <a:endParaRPr/>
          </a:p>
          <a:p>
            <a:pPr marL="0" marR="0" lvl="0" indent="0" algn="just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95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• Нийт 4,916 түүхийн зургаас мөрний толбо бүрэн харагдах, </a:t>
            </a:r>
            <a:r>
              <a:rPr lang="en-US" sz="950">
                <a:solidFill>
                  <a:srgbClr val="33414F"/>
                </a:solidFill>
              </a:rPr>
              <a:t>чанар</a:t>
            </a:r>
            <a:r>
              <a:rPr lang="en-US" sz="95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 хангасан 397 зураг сонго</a:t>
            </a:r>
            <a:r>
              <a:rPr lang="en-US" sz="950">
                <a:solidFill>
                  <a:srgbClr val="33414F"/>
                </a:solidFill>
              </a:rPr>
              <a:t>ж</a:t>
            </a:r>
            <a:r>
              <a:rPr lang="en-US" sz="95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 re-ID судалгааны</a:t>
            </a:r>
            <a:r>
              <a:rPr lang="en-US" sz="950">
                <a:solidFill>
                  <a:srgbClr val="33414F"/>
                </a:solidFill>
              </a:rPr>
              <a:t> сургалтын өгөг</a:t>
            </a:r>
            <a:r>
              <a:rPr lang="en-US" sz="95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длийн багц</a:t>
            </a:r>
            <a:r>
              <a:rPr lang="en-US" sz="950">
                <a:solidFill>
                  <a:srgbClr val="33414F"/>
                </a:solidFill>
              </a:rPr>
              <a:t>ыг </a:t>
            </a:r>
            <a:r>
              <a:rPr lang="en-US" sz="95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бүрдүүлсэн.</a:t>
            </a:r>
            <a:endParaRPr/>
          </a:p>
          <a:p>
            <a:pPr marL="0" marR="0" lvl="0" indent="0" algn="just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95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• Өгөгдлийг зүүн/баруун тал болон үсний хэлбэрээр нь урт/богино г</a:t>
            </a:r>
            <a:r>
              <a:rPr lang="en-US" sz="950">
                <a:solidFill>
                  <a:srgbClr val="33414F"/>
                </a:solidFill>
              </a:rPr>
              <a:t>эж ангилан</a:t>
            </a:r>
            <a:r>
              <a:rPr lang="en-US" sz="95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 бодгаль дахин таних дараагийн шатны судалгаанд бэлтгэсэн.</a:t>
            </a:r>
            <a:endParaRPr/>
          </a:p>
          <a:p>
            <a:pPr marL="0" marR="0" lvl="0" indent="0" algn="just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95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• Зургийг </a:t>
            </a:r>
            <a:r>
              <a:rPr lang="en-US" sz="950">
                <a:solidFill>
                  <a:srgbClr val="33414F"/>
                </a:solidFill>
              </a:rPr>
              <a:t>ангилан</a:t>
            </a:r>
            <a:r>
              <a:rPr lang="en-US" sz="95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 ялгах үйл ажиллагааг автоматжуулснаар а</a:t>
            </a:r>
            <a:r>
              <a:rPr lang="en-US" sz="950">
                <a:solidFill>
                  <a:srgbClr val="33414F"/>
                </a:solidFill>
              </a:rPr>
              <a:t>жлын бүтээмж хэдэн</a:t>
            </a:r>
            <a:r>
              <a:rPr lang="en-US" sz="95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 долоо хоногоос хэдэн цаг хүртэл бууруулах боломжтой.</a:t>
            </a:r>
            <a:endParaRPr sz="900" b="0" i="0" u="none" strike="noStrike" cap="none">
              <a:solidFill>
                <a:srgbClr val="33414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400"/>
              </a:spcBef>
              <a:spcAft>
                <a:spcPts val="0"/>
              </a:spcAft>
              <a:buNone/>
            </a:pPr>
            <a:endParaRPr sz="200" b="0" i="0" u="none" strike="noStrike" cap="none">
              <a:solidFill>
                <a:srgbClr val="33414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1000" b="1" i="0" u="none" strike="noStrike" cap="none">
                <a:solidFill>
                  <a:srgbClr val="46934E"/>
                </a:solidFill>
                <a:latin typeface="Arial"/>
                <a:ea typeface="Arial"/>
                <a:cs typeface="Arial"/>
                <a:sym typeface="Arial"/>
              </a:rPr>
              <a:t>ХҮЛЭЭГДЭЖ БУЙ ГАРАЛТ / OUTPUTS</a:t>
            </a:r>
            <a:endParaRPr/>
          </a:p>
          <a:p>
            <a:pPr marL="0" marR="0" lvl="0" indent="0" algn="just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• WoS / Scopus-д бүртгэлтэй сэтгүүлд 1 өгүүлэл  • 1 зохиогчийн эрхийн гэрчилгээ   • 1 докторын урьдчилсан хамгаалалт  • олон улсын хуралд илтгэл</a:t>
            </a:r>
            <a:r>
              <a:rPr lang="en-US" sz="95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950" b="0" i="0" u="none" strike="noStrike" cap="none">
              <a:solidFill>
                <a:srgbClr val="33414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sz="200" b="0" i="0" u="none" strike="noStrike" cap="none">
              <a:solidFill>
                <a:srgbClr val="33414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100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en-US" sz="1000" b="1" i="0" u="none" strike="noStrike" cap="none">
                <a:solidFill>
                  <a:srgbClr val="46934E"/>
                </a:solidFill>
                <a:latin typeface="Arial"/>
                <a:ea typeface="Arial"/>
                <a:cs typeface="Arial"/>
                <a:sym typeface="Arial"/>
              </a:rPr>
              <a:t>ТЕХНОЛОГИ / БҮТЭЭГДЭХҮҮН — “Mazaalai-ID”</a:t>
            </a:r>
            <a:endParaRPr/>
          </a:p>
          <a:p>
            <a:pPr marL="0" marR="0" lvl="0" indent="0" algn="just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Камерын зургаас мазаалайн бод</a:t>
            </a:r>
            <a:r>
              <a:rPr lang="en-US" sz="900">
                <a:solidFill>
                  <a:srgbClr val="33414F"/>
                </a:solidFill>
              </a:rPr>
              <a:t>ь</a:t>
            </a:r>
            <a:r>
              <a:rPr lang="en-US" sz="90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галыг автоматаар ялган таних, </a:t>
            </a:r>
            <a:r>
              <a:rPr lang="en-US" sz="900">
                <a:solidFill>
                  <a:srgbClr val="33414F"/>
                </a:solidFill>
              </a:rPr>
              <a:t>мазаалайн</a:t>
            </a:r>
            <a:r>
              <a:rPr lang="en-US" sz="90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 популяцийн тоо толгой болон шилжилт хөдөлгөөнийг </a:t>
            </a:r>
            <a:r>
              <a:rPr lang="en-US" sz="900">
                <a:solidFill>
                  <a:srgbClr val="33414F"/>
                </a:solidFill>
              </a:rPr>
              <a:t>тодорхойлох</a:t>
            </a:r>
            <a:r>
              <a:rPr lang="en-US" sz="90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 AI суу</a:t>
            </a:r>
            <a:r>
              <a:rPr lang="en-US" sz="900">
                <a:solidFill>
                  <a:srgbClr val="33414F"/>
                </a:solidFill>
              </a:rPr>
              <a:t>рилсан</a:t>
            </a:r>
            <a:r>
              <a:rPr lang="en-US" sz="90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 системийг хөгжүүлнэ.</a:t>
            </a:r>
            <a:endParaRPr/>
          </a:p>
          <a:p>
            <a:pPr marL="0" marR="0" lvl="0" indent="0" algn="just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Илрүүлэх → Хэсэгчлэл → Онцлогийг оруулах → Кластер хийх → </a:t>
            </a:r>
            <a:r>
              <a:rPr lang="en-US" sz="900">
                <a:solidFill>
                  <a:srgbClr val="33414F"/>
                </a:solidFill>
              </a:rPr>
              <a:t>Бодьгалын </a:t>
            </a:r>
            <a:r>
              <a:rPr lang="en-US" sz="90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​​ID</a:t>
            </a:r>
            <a:endParaRPr/>
          </a:p>
          <a:p>
            <a:pPr marL="0" marR="0" lvl="0" indent="0" algn="just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• Гаралт: бод</a:t>
            </a:r>
            <a:r>
              <a:rPr lang="en-US" sz="900">
                <a:solidFill>
                  <a:srgbClr val="33414F"/>
                </a:solidFill>
              </a:rPr>
              <a:t>ь</a:t>
            </a:r>
            <a:r>
              <a:rPr lang="en-US" sz="90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галийн ID каталог • уст цэг хоорондын шилжилтийн мэдээлэл • тарга тэвээргийн үнэлгээ • популяцийн үнэлгээ.</a:t>
            </a:r>
            <a:endParaRPr/>
          </a:p>
          <a:p>
            <a:pPr marL="0" marR="0" lvl="0" indent="0" algn="just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• Хөгжүүлэлтийн түвшин: TRL 3–4 — лабораторийн прототип, бодит хээрийн шинжилгээ дээр туршиж </a:t>
            </a:r>
            <a:r>
              <a:rPr lang="en-US" sz="900">
                <a:solidFill>
                  <a:srgbClr val="33414F"/>
                </a:solidFill>
              </a:rPr>
              <a:t>загварыг баталгаажуулах.</a:t>
            </a:r>
            <a:endParaRPr/>
          </a:p>
        </p:txBody>
      </p:sp>
      <p:sp>
        <p:nvSpPr>
          <p:cNvPr id="116" name="Google Shape;116;p1"/>
          <p:cNvSpPr/>
          <p:nvPr/>
        </p:nvSpPr>
        <p:spPr>
          <a:xfrm>
            <a:off x="540000" y="20124000"/>
            <a:ext cx="13320000" cy="51120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D2DCE8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1"/>
          <p:cNvSpPr/>
          <p:nvPr/>
        </p:nvSpPr>
        <p:spPr>
          <a:xfrm>
            <a:off x="540000" y="20124000"/>
            <a:ext cx="13320000" cy="720937"/>
          </a:xfrm>
          <a:prstGeom prst="roundRect">
            <a:avLst>
              <a:gd name="adj" fmla="val 16667"/>
            </a:avLst>
          </a:prstGeom>
          <a:solidFill>
            <a:srgbClr val="6F49A3"/>
          </a:solidFill>
          <a:ln w="9525" cap="flat" cmpd="sng">
            <a:solidFill>
              <a:srgbClr val="6F49A3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"/>
          <p:cNvSpPr txBox="1"/>
          <p:nvPr/>
        </p:nvSpPr>
        <p:spPr>
          <a:xfrm>
            <a:off x="702000" y="20188800"/>
            <a:ext cx="12996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800" tIns="14400" rIns="28800" bIns="144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4. ПРАКТИК ХЭРЭГЛЭЭ &amp; БИЗНЕСИЙН БОЛОМЖ</a:t>
            </a:r>
            <a:endParaRPr/>
          </a:p>
        </p:txBody>
      </p:sp>
      <p:sp>
        <p:nvSpPr>
          <p:cNvPr id="119" name="Google Shape;119;p1"/>
          <p:cNvSpPr txBox="1"/>
          <p:nvPr/>
        </p:nvSpPr>
        <p:spPr>
          <a:xfrm>
            <a:off x="702000" y="20608021"/>
            <a:ext cx="12996000" cy="1983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800" tIns="14400" rIns="28800" bIns="144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APPLICATIONS &amp; BUSINESS POTENTIAL</a:t>
            </a:r>
            <a:endParaRPr/>
          </a:p>
        </p:txBody>
      </p:sp>
      <p:sp>
        <p:nvSpPr>
          <p:cNvPr id="120" name="Google Shape;120;p1"/>
          <p:cNvSpPr txBox="1"/>
          <p:nvPr/>
        </p:nvSpPr>
        <p:spPr>
          <a:xfrm>
            <a:off x="777240" y="21011790"/>
            <a:ext cx="5989200" cy="168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800" tIns="14400" rIns="28800" bIns="144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i="0" u="none" strike="noStrike" cap="none">
                <a:solidFill>
                  <a:srgbClr val="6F49A3"/>
                </a:solidFill>
                <a:latin typeface="Arial"/>
                <a:ea typeface="Arial"/>
                <a:cs typeface="Arial"/>
                <a:sym typeface="Arial"/>
              </a:rPr>
              <a:t>ПРАКТИК ХЭРЭГЛЭЭ / APPLICATIONS</a:t>
            </a:r>
            <a:endParaRPr/>
          </a:p>
          <a:p>
            <a:pPr marL="0" marR="0" lvl="0" indent="0" algn="just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900" b="1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Ховор амьтны мониторинг</a:t>
            </a:r>
            <a:r>
              <a:rPr lang="en-US" sz="90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: Байгаль орчны яам, ТХГН-ийн хамгаалалтын захиргаа, ШУА.</a:t>
            </a:r>
            <a:endParaRPr/>
          </a:p>
          <a:p>
            <a:pPr marL="0" marR="0" lvl="0" indent="0" algn="just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900" b="1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Олон улсын байгаль хамгаалал: </a:t>
            </a:r>
            <a:r>
              <a:rPr lang="en-US" sz="90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WWF Mongolia, Denver Zoo, IUCN, UNESCO зэрэг байгууллагын хамгааллын хөтөлбөр, судалгааны өгөгдлийн платформд ашиглах боломжтой.</a:t>
            </a:r>
            <a:endParaRPr/>
          </a:p>
          <a:p>
            <a:pPr marL="0" marR="0" lvl="0" indent="0" algn="just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900" b="1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Бусад ховор амьтан: </a:t>
            </a:r>
            <a:r>
              <a:rPr lang="en-US" sz="90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Арга зүйг ирвэс, аргаль, хулан, тахь</a:t>
            </a:r>
            <a:r>
              <a:rPr lang="en-US" sz="900">
                <a:solidFill>
                  <a:srgbClr val="33414F"/>
                </a:solidFill>
              </a:rPr>
              <a:t> зэрэг зэрлэг </a:t>
            </a:r>
            <a:r>
              <a:rPr lang="en-US" sz="90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амьтны бодьгалыг дахин таних судалгаанд </a:t>
            </a:r>
            <a:r>
              <a:rPr lang="en-US" sz="900">
                <a:solidFill>
                  <a:srgbClr val="33414F"/>
                </a:solidFill>
              </a:rPr>
              <a:t>тохируулан</a:t>
            </a:r>
            <a:r>
              <a:rPr lang="en-US" sz="90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 ашиглах боломжтой.</a:t>
            </a:r>
            <a:endParaRPr/>
          </a:p>
          <a:p>
            <a:pPr marL="0" marR="0" lvl="0" indent="0" algn="just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900" b="1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ESG ба биологийн олон янз байдлын хяналт: </a:t>
            </a:r>
            <a:r>
              <a:rPr lang="en-US" sz="90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Уул уурхай, эрчим хүч, дэд бүтцийн төслийн байгаль орчны нөлөөллийн үнэлгээнд бод</a:t>
            </a:r>
            <a:r>
              <a:rPr lang="en-US" sz="900">
                <a:solidFill>
                  <a:srgbClr val="33414F"/>
                </a:solidFill>
              </a:rPr>
              <a:t>ьгалын тоо толгой, шилжилт хөдөлгөөний</a:t>
            </a:r>
            <a:r>
              <a:rPr lang="en-US" sz="90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 мониторинг хийх.</a:t>
            </a:r>
            <a:endParaRPr/>
          </a:p>
          <a:p>
            <a:pPr marL="0" marR="0" lvl="0" indent="0" algn="just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900" b="1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Сургалт, судалгаа: </a:t>
            </a:r>
            <a:r>
              <a:rPr lang="en-US" sz="90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Компьютерын хараа, AI, өгөгдлийн шинжилгээний бодит кейс болон магистр, докторын судалгаанд ашиглах.</a:t>
            </a:r>
            <a:endParaRPr sz="900" b="0" i="0" u="none" strike="noStrike" cap="none">
              <a:solidFill>
                <a:srgbClr val="3341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1"/>
          <p:cNvSpPr/>
          <p:nvPr/>
        </p:nvSpPr>
        <p:spPr>
          <a:xfrm>
            <a:off x="540000" y="25595999"/>
            <a:ext cx="13320000" cy="43200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D2DCE8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1"/>
          <p:cNvSpPr/>
          <p:nvPr/>
        </p:nvSpPr>
        <p:spPr>
          <a:xfrm>
            <a:off x="540000" y="25596000"/>
            <a:ext cx="13320000" cy="753048"/>
          </a:xfrm>
          <a:prstGeom prst="roundRect">
            <a:avLst>
              <a:gd name="adj" fmla="val 16667"/>
            </a:avLst>
          </a:prstGeom>
          <a:solidFill>
            <a:srgbClr val="EE7919"/>
          </a:solidFill>
          <a:ln w="9525" cap="flat" cmpd="sng">
            <a:solidFill>
              <a:srgbClr val="EE7919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1"/>
          <p:cNvSpPr txBox="1"/>
          <p:nvPr/>
        </p:nvSpPr>
        <p:spPr>
          <a:xfrm>
            <a:off x="702000" y="25660800"/>
            <a:ext cx="12996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800" tIns="14400" rIns="28800" bIns="144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5. ХАМТЫН АЖИЛЛАГАА, ҮР НӨЛӨӨ &amp; ДАРААГИЙН АЛХАМ</a:t>
            </a:r>
            <a:endParaRPr/>
          </a:p>
        </p:txBody>
      </p:sp>
      <p:sp>
        <p:nvSpPr>
          <p:cNvPr id="124" name="Google Shape;124;p1"/>
          <p:cNvSpPr txBox="1"/>
          <p:nvPr/>
        </p:nvSpPr>
        <p:spPr>
          <a:xfrm>
            <a:off x="702000" y="26072326"/>
            <a:ext cx="12996000" cy="213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800" tIns="14400" rIns="28800" bIns="144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PARTNERSHIP, IMPACT &amp; NEXT STEPS</a:t>
            </a:r>
            <a:endParaRPr/>
          </a:p>
        </p:txBody>
      </p:sp>
      <p:sp>
        <p:nvSpPr>
          <p:cNvPr id="125" name="Google Shape;125;p1"/>
          <p:cNvSpPr txBox="1"/>
          <p:nvPr/>
        </p:nvSpPr>
        <p:spPr>
          <a:xfrm>
            <a:off x="777240" y="26673048"/>
            <a:ext cx="7635300" cy="16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800" tIns="14400" rIns="28800" bIns="144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b="1" i="0" u="none" strike="noStrike" cap="none">
                <a:solidFill>
                  <a:srgbClr val="EE7919"/>
                </a:solidFill>
                <a:latin typeface="Arial"/>
                <a:ea typeface="Arial"/>
                <a:cs typeface="Arial"/>
                <a:sym typeface="Arial"/>
              </a:rPr>
              <a:t>WE ARE LOOKING FOR / ХАМТРАН АЖИЛЛАХ ХЭЛБЭР:</a:t>
            </a:r>
            <a:endParaRPr/>
          </a:p>
          <a:p>
            <a:pPr marL="0" marR="0" lvl="0" indent="0" algn="just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950" b="1" i="0" u="none" strike="noStrike" cap="none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☑ Joint R&amp;D   ☑ Pilot testing   ☑ Technology transfer   ☑ Co-supervision of PhD student   ☐ Licensing / Investment</a:t>
            </a:r>
            <a:endParaRPr/>
          </a:p>
          <a:p>
            <a:pPr marL="0" marR="0" lvl="0" indent="0" algn="just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950" b="1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Байгаль: </a:t>
            </a:r>
            <a:r>
              <a:rPr lang="en-US" sz="95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Мазаалай болон бусад ховор амьтныг хамгаалах шийдвэр гаргалтыг хэрэгжүүлэхэд чиглүүлэх, популяцийн мониторингийн үр ашгийг нэмэгдүүлэх.</a:t>
            </a:r>
            <a:endParaRPr/>
          </a:p>
          <a:p>
            <a:pPr marL="0" marR="0" lvl="0" indent="0" algn="just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950" b="1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Нийгэм: </a:t>
            </a:r>
            <a:r>
              <a:rPr lang="en-US" sz="95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ШУА</a:t>
            </a:r>
            <a:r>
              <a:rPr lang="en-US" sz="950">
                <a:solidFill>
                  <a:srgbClr val="33414F"/>
                </a:solidFill>
              </a:rPr>
              <a:t>, </a:t>
            </a:r>
            <a:r>
              <a:rPr lang="en-US" sz="95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ШУТИС</a:t>
            </a:r>
            <a:r>
              <a:rPr lang="en-US" sz="950">
                <a:solidFill>
                  <a:srgbClr val="33414F"/>
                </a:solidFill>
              </a:rPr>
              <a:t> болон</a:t>
            </a:r>
            <a:r>
              <a:rPr lang="en-US" sz="95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 олон улсын судалгааны байгууллагуудын урт хугацааны өсөлт, ховор амьтан хамгаалах талаарх олон нийтийн мэдлэгийг нэмэгдүүлэх.</a:t>
            </a:r>
            <a:endParaRPr/>
          </a:p>
          <a:p>
            <a:pPr marL="0" marR="0" lvl="0" indent="0" algn="just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950" b="1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Хүний нөөц: </a:t>
            </a:r>
            <a:r>
              <a:rPr lang="en-US" sz="95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Докторант, магистрант, залуу судлаачдыг AI, компьютерын хараа болон зэрлэг амьтны мониторингийн огтлолцсон чиглэлээр чадавхжуулах.</a:t>
            </a:r>
            <a:endParaRPr/>
          </a:p>
          <a:p>
            <a:pPr marL="0" marR="0" lvl="0" indent="0" algn="just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950" b="1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Эдийн засаг: </a:t>
            </a:r>
            <a:r>
              <a:rPr lang="en-US" sz="95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Камерын их хэмжээний </a:t>
            </a:r>
            <a:r>
              <a:rPr lang="en-US" sz="950">
                <a:solidFill>
                  <a:srgbClr val="33414F"/>
                </a:solidFill>
              </a:rPr>
              <a:t>өгөгдлийг</a:t>
            </a:r>
            <a:r>
              <a:rPr lang="en-US" sz="95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 боловсруулахад цаг хугацаа, хөдөлмөрийг бууруулах.</a:t>
            </a:r>
            <a:endParaRPr sz="950" b="0" i="0" u="none" strike="noStrike" cap="none">
              <a:solidFill>
                <a:srgbClr val="3341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1"/>
          <p:cNvSpPr/>
          <p:nvPr/>
        </p:nvSpPr>
        <p:spPr>
          <a:xfrm>
            <a:off x="540000" y="30240000"/>
            <a:ext cx="13320000" cy="1655999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D2DCE8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1"/>
          <p:cNvSpPr/>
          <p:nvPr/>
        </p:nvSpPr>
        <p:spPr>
          <a:xfrm>
            <a:off x="540000" y="30240000"/>
            <a:ext cx="13320000" cy="540000"/>
          </a:xfrm>
          <a:prstGeom prst="roundRect">
            <a:avLst>
              <a:gd name="adj" fmla="val 16667"/>
            </a:avLst>
          </a:prstGeom>
          <a:solidFill>
            <a:srgbClr val="143D74"/>
          </a:solidFill>
          <a:ln w="9525" cap="flat" cmpd="sng">
            <a:solidFill>
              <a:srgbClr val="143D7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1"/>
          <p:cNvSpPr txBox="1"/>
          <p:nvPr/>
        </p:nvSpPr>
        <p:spPr>
          <a:xfrm>
            <a:off x="720000" y="30330000"/>
            <a:ext cx="936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800" tIns="14400" rIns="28800" bIns="144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6. ХОЛБОО БАРИХ / CONTACT &amp; BUSINESS MATCHING</a:t>
            </a:r>
            <a:endParaRPr/>
          </a:p>
        </p:txBody>
      </p:sp>
      <p:sp>
        <p:nvSpPr>
          <p:cNvPr id="129" name="Google Shape;129;p1"/>
          <p:cNvSpPr txBox="1"/>
          <p:nvPr/>
        </p:nvSpPr>
        <p:spPr>
          <a:xfrm>
            <a:off x="720000" y="30888432"/>
            <a:ext cx="9720000" cy="868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800" tIns="14400" rIns="28800" bIns="144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1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Team Leader:  Б. Намжилдорж, Ph.D   |   Institution:  ШУТИС, Мэдээлэл холбооны технологийн сургууль, Мэдээллийн технологийн салбар</a:t>
            </a:r>
            <a:endParaRPr sz="800" b="1" i="0" u="none" strike="noStrike" cap="none">
              <a:solidFill>
                <a:srgbClr val="33414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r>
              <a:rPr lang="en-US" sz="80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E-mail:  namjildorj@must.edu.mn   |   Phone:  +976 9908 1572   |   Хаяг: ШУТИС VI байр, 312 тоот, Улаанбаатар, Монгол Улс</a:t>
            </a:r>
            <a:endParaRPr sz="800" b="0" i="0" u="none" strike="noStrike" cap="none">
              <a:solidFill>
                <a:srgbClr val="33414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r>
              <a:rPr lang="en-US" sz="800" b="0" i="0" u="none" strike="noStrike" cap="none">
                <a:solidFill>
                  <a:srgbClr val="667180"/>
                </a:solidFill>
                <a:latin typeface="Arial"/>
                <a:ea typeface="Arial"/>
                <a:cs typeface="Arial"/>
                <a:sym typeface="Arial"/>
              </a:rPr>
              <a:t>Хамтрагч байгууллага: ШУА, Биологийн хүрээлэн — Хөхтний экологийн лаборатори (Н. Баттогтох)</a:t>
            </a:r>
            <a:endParaRPr/>
          </a:p>
        </p:txBody>
      </p:sp>
      <p:sp>
        <p:nvSpPr>
          <p:cNvPr id="130" name="Google Shape;130;p1"/>
          <p:cNvSpPr/>
          <p:nvPr/>
        </p:nvSpPr>
        <p:spPr>
          <a:xfrm>
            <a:off x="12231076" y="30827350"/>
            <a:ext cx="1080600" cy="932700"/>
          </a:xfrm>
          <a:prstGeom prst="roundRect">
            <a:avLst>
              <a:gd name="adj" fmla="val 16667"/>
            </a:avLst>
          </a:prstGeom>
          <a:solidFill>
            <a:srgbClr val="E8F0F9"/>
          </a:solidFill>
          <a:ln w="9525" cap="flat" cmpd="sng">
            <a:solidFill>
              <a:srgbClr val="D2DCE8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1"/>
          <p:cNvSpPr txBox="1"/>
          <p:nvPr/>
        </p:nvSpPr>
        <p:spPr>
          <a:xfrm>
            <a:off x="540000" y="31968000"/>
            <a:ext cx="13320000" cy="251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800" tIns="14400" rIns="28800" bIns="144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b="1" i="0" u="none" strike="noStrike" cap="none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POWERPOINT TEMPLATE 40 × 90 cm (1:2 SCALE) → PRINT AT 200% = 80 × 180 cm</a:t>
            </a:r>
            <a:endParaRPr/>
          </a:p>
        </p:txBody>
      </p:sp>
      <p:pic>
        <p:nvPicPr>
          <p:cNvPr id="132" name="Google Shape;132;p1" descr="s1a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7240" y="11475720"/>
            <a:ext cx="2880360" cy="1417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1" descr="s1b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40480" y="11475720"/>
            <a:ext cx="2880360" cy="1417320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1"/>
          <p:cNvSpPr txBox="1"/>
          <p:nvPr/>
        </p:nvSpPr>
        <p:spPr>
          <a:xfrm>
            <a:off x="777240" y="12920472"/>
            <a:ext cx="2880360" cy="12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b="0" i="0" u="none" strike="noStrike" cap="none">
                <a:solidFill>
                  <a:srgbClr val="667180"/>
                </a:solidFill>
                <a:latin typeface="Arial"/>
                <a:ea typeface="Arial"/>
                <a:cs typeface="Arial"/>
                <a:sym typeface="Arial"/>
              </a:rPr>
              <a:t>Говийн их дархан </a:t>
            </a:r>
            <a:r>
              <a:rPr lang="en-US" sz="800" b="0" i="0" u="none" strike="noStrike" cap="none">
                <a:solidFill>
                  <a:srgbClr val="667180"/>
                </a:solidFill>
                <a:latin typeface="Arial"/>
                <a:ea typeface="Arial"/>
                <a:cs typeface="Arial"/>
                <a:sym typeface="Arial"/>
              </a:rPr>
              <a:t>цаазат</a:t>
            </a:r>
            <a:r>
              <a:rPr lang="en-US" sz="700" b="0" i="0" u="none" strike="noStrike" cap="none">
                <a:solidFill>
                  <a:srgbClr val="667180"/>
                </a:solidFill>
                <a:latin typeface="Arial"/>
                <a:ea typeface="Arial"/>
                <a:cs typeface="Arial"/>
                <a:sym typeface="Arial"/>
              </a:rPr>
              <a:t> газар (А бүс), уст цэг</a:t>
            </a:r>
            <a:endParaRPr sz="700" b="0" i="0" u="none" strike="noStrike" cap="none">
              <a:solidFill>
                <a:srgbClr val="66718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1"/>
          <p:cNvSpPr txBox="1"/>
          <p:nvPr/>
        </p:nvSpPr>
        <p:spPr>
          <a:xfrm>
            <a:off x="3840480" y="12920472"/>
            <a:ext cx="2880360" cy="107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b="0" i="0" u="none" strike="noStrike" cap="none">
                <a:solidFill>
                  <a:srgbClr val="667180"/>
                </a:solidFill>
                <a:latin typeface="Arial"/>
                <a:ea typeface="Arial"/>
                <a:cs typeface="Arial"/>
                <a:sym typeface="Arial"/>
              </a:rPr>
              <a:t>Мөрөн дээрх цагаан толбо — бодгалийн байгалийн “ID”</a:t>
            </a:r>
            <a:endParaRPr/>
          </a:p>
        </p:txBody>
      </p:sp>
      <p:sp>
        <p:nvSpPr>
          <p:cNvPr id="136" name="Google Shape;136;p1"/>
          <p:cNvSpPr txBox="1"/>
          <p:nvPr/>
        </p:nvSpPr>
        <p:spPr>
          <a:xfrm>
            <a:off x="7430670" y="10769465"/>
            <a:ext cx="6117336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50" b="1" i="0" u="none" strike="noStrike" cap="none">
                <a:solidFill>
                  <a:srgbClr val="1C9797"/>
                </a:solidFill>
                <a:latin typeface="Arial"/>
                <a:ea typeface="Arial"/>
                <a:cs typeface="Arial"/>
                <a:sym typeface="Arial"/>
              </a:rPr>
              <a:t>БОЛОВСРУУЛАЛТЫН ХООЛОЙ / PROCESSING PIPELINE</a:t>
            </a:r>
            <a:endParaRPr/>
          </a:p>
        </p:txBody>
      </p:sp>
      <p:sp>
        <p:nvSpPr>
          <p:cNvPr id="137" name="Google Shape;137;p1"/>
          <p:cNvSpPr/>
          <p:nvPr/>
        </p:nvSpPr>
        <p:spPr>
          <a:xfrm>
            <a:off x="7424928" y="10994257"/>
            <a:ext cx="941832" cy="365760"/>
          </a:xfrm>
          <a:prstGeom prst="roundRect">
            <a:avLst>
              <a:gd name="adj" fmla="val 22000"/>
            </a:avLst>
          </a:prstGeom>
          <a:solidFill>
            <a:srgbClr val="E8F0F9"/>
          </a:solidFill>
          <a:ln w="9525" cap="flat" cmpd="sng">
            <a:solidFill>
              <a:srgbClr val="D2DC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1" i="0" u="none" strike="noStrike" cap="none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Толбо илрүүлэх</a:t>
            </a:r>
            <a:endParaRPr sz="800" b="1" i="0" u="none" strike="noStrike" cap="none">
              <a:solidFill>
                <a:srgbClr val="143D7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1"/>
          <p:cNvSpPr/>
          <p:nvPr/>
        </p:nvSpPr>
        <p:spPr>
          <a:xfrm>
            <a:off x="8449056" y="10994257"/>
            <a:ext cx="941832" cy="365760"/>
          </a:xfrm>
          <a:prstGeom prst="roundRect">
            <a:avLst>
              <a:gd name="adj" fmla="val 22000"/>
            </a:avLst>
          </a:prstGeom>
          <a:solidFill>
            <a:srgbClr val="E8F0F9"/>
          </a:solidFill>
          <a:ln w="9525" cap="flat" cmpd="sng">
            <a:solidFill>
              <a:srgbClr val="D2DC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1" i="0" u="none" strike="noStrike" cap="none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Сегментлэх </a:t>
            </a:r>
            <a:endParaRPr sz="800" b="1" i="0" u="none" strike="noStrike" cap="none">
              <a:solidFill>
                <a:srgbClr val="143D7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1"/>
          <p:cNvSpPr/>
          <p:nvPr/>
        </p:nvSpPr>
        <p:spPr>
          <a:xfrm>
            <a:off x="9473184" y="10994257"/>
            <a:ext cx="941832" cy="365760"/>
          </a:xfrm>
          <a:prstGeom prst="roundRect">
            <a:avLst>
              <a:gd name="adj" fmla="val 22000"/>
            </a:avLst>
          </a:prstGeom>
          <a:solidFill>
            <a:srgbClr val="E8F0F9"/>
          </a:solidFill>
          <a:ln w="9525" cap="flat" cmpd="sng">
            <a:solidFill>
              <a:srgbClr val="D2DC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1" i="0" u="none" strike="noStrike" cap="none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Онцлог шинжийн embedding </a:t>
            </a:r>
            <a:endParaRPr sz="800" b="1" i="0" u="none" strike="noStrike" cap="none">
              <a:solidFill>
                <a:srgbClr val="143D7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1"/>
          <p:cNvSpPr/>
          <p:nvPr/>
        </p:nvSpPr>
        <p:spPr>
          <a:xfrm>
            <a:off x="10497312" y="10994257"/>
            <a:ext cx="941832" cy="365760"/>
          </a:xfrm>
          <a:prstGeom prst="roundRect">
            <a:avLst>
              <a:gd name="adj" fmla="val 22000"/>
            </a:avLst>
          </a:prstGeom>
          <a:solidFill>
            <a:srgbClr val="E8F0F9"/>
          </a:solidFill>
          <a:ln w="9525" cap="flat" cmpd="sng">
            <a:solidFill>
              <a:srgbClr val="D2DC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1" i="0" u="none" strike="noStrike" cap="none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 Хэмжээс бууруулах </a:t>
            </a:r>
            <a:endParaRPr sz="800" b="1" i="0" u="none" strike="noStrike" cap="none">
              <a:solidFill>
                <a:srgbClr val="143D7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1"/>
          <p:cNvSpPr/>
          <p:nvPr/>
        </p:nvSpPr>
        <p:spPr>
          <a:xfrm>
            <a:off x="11521440" y="10994257"/>
            <a:ext cx="941832" cy="365760"/>
          </a:xfrm>
          <a:prstGeom prst="roundRect">
            <a:avLst>
              <a:gd name="adj" fmla="val 22000"/>
            </a:avLst>
          </a:prstGeom>
          <a:solidFill>
            <a:srgbClr val="E8F0F9"/>
          </a:solidFill>
          <a:ln w="9525" cap="flat" cmpd="sng">
            <a:solidFill>
              <a:srgbClr val="D2DC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1" i="0" u="none" strike="noStrike" cap="none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Кластерчлах </a:t>
            </a:r>
            <a:endParaRPr sz="800" b="1" i="0" u="none" strike="noStrike" cap="none">
              <a:solidFill>
                <a:srgbClr val="143D7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1"/>
          <p:cNvSpPr/>
          <p:nvPr/>
        </p:nvSpPr>
        <p:spPr>
          <a:xfrm>
            <a:off x="12545568" y="10994257"/>
            <a:ext cx="941832" cy="365760"/>
          </a:xfrm>
          <a:prstGeom prst="roundRect">
            <a:avLst>
              <a:gd name="adj" fmla="val 22000"/>
            </a:avLst>
          </a:prstGeom>
          <a:solidFill>
            <a:srgbClr val="E8F0F9"/>
          </a:solidFill>
          <a:ln w="9525" cap="flat" cmpd="sng">
            <a:solidFill>
              <a:srgbClr val="D2DC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1" i="0" u="none" strike="noStrike" cap="none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Бодгалийн</a:t>
            </a:r>
            <a:br>
              <a:rPr lang="en-US" sz="800" b="1" i="0" u="none" strike="noStrike" cap="none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800" b="1" i="0" u="none" strike="noStrike" cap="none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ID</a:t>
            </a:r>
            <a:endParaRPr/>
          </a:p>
        </p:txBody>
      </p:sp>
      <p:pic>
        <p:nvPicPr>
          <p:cNvPr id="143" name="Google Shape;143;p1" descr="pipe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987284" y="11544984"/>
            <a:ext cx="4855464" cy="1216152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1"/>
          <p:cNvSpPr txBox="1"/>
          <p:nvPr/>
        </p:nvSpPr>
        <p:spPr>
          <a:xfrm>
            <a:off x="8138160" y="12819888"/>
            <a:ext cx="4855464" cy="12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>
                <a:solidFill>
                  <a:srgbClr val="667180"/>
                </a:solidFill>
                <a:latin typeface="Arial"/>
                <a:ea typeface="Arial"/>
                <a:cs typeface="Arial"/>
                <a:sym typeface="Arial"/>
              </a:rPr>
              <a:t>YOLOv8x загварын толбо илрүүлэлт (spot, итгэмжлэл 0.9)</a:t>
            </a:r>
            <a:endParaRPr/>
          </a:p>
        </p:txBody>
      </p:sp>
      <p:pic>
        <p:nvPicPr>
          <p:cNvPr id="145" name="Google Shape;145;p1" descr="curves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486400" y="14676120"/>
            <a:ext cx="4617720" cy="2313432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1"/>
          <p:cNvSpPr txBox="1"/>
          <p:nvPr/>
        </p:nvSpPr>
        <p:spPr>
          <a:xfrm>
            <a:off x="5486400" y="17026128"/>
            <a:ext cx="4617720" cy="12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>
                <a:solidFill>
                  <a:srgbClr val="667180"/>
                </a:solidFill>
                <a:latin typeface="Arial"/>
                <a:ea typeface="Arial"/>
                <a:cs typeface="Arial"/>
                <a:sym typeface="Arial"/>
              </a:rPr>
              <a:t>YOLOv8x сургалтын үзүүлэлтүүд (epoch = 500, 427 аннотацитай зураг)</a:t>
            </a:r>
            <a:endParaRPr/>
          </a:p>
        </p:txBody>
      </p:sp>
      <p:pic>
        <p:nvPicPr>
          <p:cNvPr id="147" name="Google Shape;147;p1" descr="pr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0378440" y="14676120"/>
            <a:ext cx="3200400" cy="2130552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"/>
          <p:cNvSpPr txBox="1"/>
          <p:nvPr/>
        </p:nvSpPr>
        <p:spPr>
          <a:xfrm>
            <a:off x="10378440" y="17026128"/>
            <a:ext cx="3200400" cy="12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>
                <a:solidFill>
                  <a:srgbClr val="667180"/>
                </a:solidFill>
                <a:latin typeface="Arial"/>
                <a:ea typeface="Arial"/>
                <a:cs typeface="Arial"/>
                <a:sym typeface="Arial"/>
              </a:rPr>
              <a:t>Precision–Recall муруй (spot ангилал)</a:t>
            </a:r>
            <a:endParaRPr/>
          </a:p>
        </p:txBody>
      </p:sp>
      <p:pic>
        <p:nvPicPr>
          <p:cNvPr id="149" name="Google Shape;149;p1" descr="grid.jp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486400" y="17327880"/>
            <a:ext cx="8147304" cy="2039112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1"/>
          <p:cNvSpPr txBox="1"/>
          <p:nvPr/>
        </p:nvSpPr>
        <p:spPr>
          <a:xfrm>
            <a:off x="5486400" y="19403568"/>
            <a:ext cx="8147304" cy="12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>
                <a:solidFill>
                  <a:srgbClr val="667180"/>
                </a:solidFill>
                <a:latin typeface="Arial"/>
                <a:ea typeface="Arial"/>
                <a:cs typeface="Arial"/>
                <a:sym typeface="Arial"/>
              </a:rPr>
              <a:t>Хээрийн камерын өөр өөр нөхцөл (өдөр, шөнө, IR) дахь толбо илрүүлэлтийн үр дүн</a:t>
            </a:r>
            <a:endParaRPr sz="800" b="0" i="0" u="none" strike="noStrike" cap="none">
              <a:solidFill>
                <a:srgbClr val="66718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1"/>
          <p:cNvSpPr/>
          <p:nvPr/>
        </p:nvSpPr>
        <p:spPr>
          <a:xfrm>
            <a:off x="956765" y="18314571"/>
            <a:ext cx="4112872" cy="296866"/>
          </a:xfrm>
          <a:prstGeom prst="roundRect">
            <a:avLst>
              <a:gd name="adj" fmla="val 20000"/>
            </a:avLst>
          </a:prstGeom>
          <a:solidFill>
            <a:srgbClr val="E8F0F9"/>
          </a:solidFill>
          <a:ln w="9525" cap="flat" cmpd="sng">
            <a:solidFill>
              <a:srgbClr val="D2DC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9725" tIns="0" rIns="91425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i="0" u="none" strike="noStrike" cap="none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YOLOv8x загварын нарийвчлал: </a:t>
            </a:r>
            <a:r>
              <a:rPr lang="en-US" sz="1000" b="1" i="0" u="none" strike="noStrike" cap="none">
                <a:solidFill>
                  <a:srgbClr val="46934E"/>
                </a:solidFill>
                <a:latin typeface="Arial"/>
                <a:ea typeface="Arial"/>
                <a:cs typeface="Arial"/>
                <a:sym typeface="Arial"/>
              </a:rPr>
              <a:t>mAP@0.5 ≈ 0.99</a:t>
            </a:r>
            <a:endParaRPr/>
          </a:p>
        </p:txBody>
      </p:sp>
      <p:sp>
        <p:nvSpPr>
          <p:cNvPr id="152" name="Google Shape;152;p1"/>
          <p:cNvSpPr/>
          <p:nvPr/>
        </p:nvSpPr>
        <p:spPr>
          <a:xfrm>
            <a:off x="956765" y="18697953"/>
            <a:ext cx="4115680" cy="305331"/>
          </a:xfrm>
          <a:prstGeom prst="roundRect">
            <a:avLst>
              <a:gd name="adj" fmla="val 20000"/>
            </a:avLst>
          </a:prstGeom>
          <a:solidFill>
            <a:srgbClr val="E8F0F9"/>
          </a:solidFill>
          <a:ln w="9525" cap="flat" cmpd="sng">
            <a:solidFill>
              <a:srgbClr val="D2DC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9725" tIns="0" rIns="91425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i="0" u="none" strike="noStrike" cap="none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Загварын сургалт• epoch = 500</a:t>
            </a:r>
            <a:endParaRPr/>
          </a:p>
        </p:txBody>
      </p:sp>
      <p:sp>
        <p:nvSpPr>
          <p:cNvPr id="153" name="Google Shape;153;p1"/>
          <p:cNvSpPr/>
          <p:nvPr/>
        </p:nvSpPr>
        <p:spPr>
          <a:xfrm>
            <a:off x="956764" y="19107654"/>
            <a:ext cx="4112872" cy="295914"/>
          </a:xfrm>
          <a:prstGeom prst="roundRect">
            <a:avLst>
              <a:gd name="adj" fmla="val 20000"/>
            </a:avLst>
          </a:prstGeom>
          <a:solidFill>
            <a:srgbClr val="E8F0F9"/>
          </a:solidFill>
          <a:ln w="9525" cap="flat" cmpd="sng">
            <a:solidFill>
              <a:srgbClr val="D2DC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9725" tIns="0" rIns="91425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i="0" u="none" strike="noStrike" cap="none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Сургалтын өгөгдлийн багц (зүүн 194 / баруун 203): </a:t>
            </a:r>
            <a:r>
              <a:rPr lang="en-US" sz="1000" b="1" i="0" u="none" strike="noStrike" cap="none">
                <a:solidFill>
                  <a:srgbClr val="46934E"/>
                </a:solidFill>
                <a:latin typeface="Arial"/>
                <a:ea typeface="Arial"/>
                <a:cs typeface="Arial"/>
                <a:sym typeface="Arial"/>
              </a:rPr>
              <a:t>397 зураг</a:t>
            </a:r>
            <a:endParaRPr/>
          </a:p>
        </p:txBody>
      </p:sp>
      <p:sp>
        <p:nvSpPr>
          <p:cNvPr id="154" name="Google Shape;154;p1"/>
          <p:cNvSpPr txBox="1"/>
          <p:nvPr/>
        </p:nvSpPr>
        <p:spPr>
          <a:xfrm>
            <a:off x="777240" y="22878288"/>
            <a:ext cx="598932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b="1" i="0" u="none" strike="noStrike" cap="none">
                <a:solidFill>
                  <a:srgbClr val="6F49A3"/>
                </a:solidFill>
                <a:latin typeface="Arial"/>
                <a:ea typeface="Arial"/>
                <a:cs typeface="Arial"/>
                <a:sym typeface="Arial"/>
              </a:rPr>
              <a:t>ЗОРИЛТОТ ХЭРЭГЛЭГЧ, ХАМТРАГЧ / TARGET USERS &amp; PARTNERS</a:t>
            </a:r>
            <a:endParaRPr/>
          </a:p>
        </p:txBody>
      </p:sp>
      <p:sp>
        <p:nvSpPr>
          <p:cNvPr id="155" name="Google Shape;155;p1"/>
          <p:cNvSpPr/>
          <p:nvPr/>
        </p:nvSpPr>
        <p:spPr>
          <a:xfrm>
            <a:off x="777240" y="23134320"/>
            <a:ext cx="1923287" cy="841248"/>
          </a:xfrm>
          <a:prstGeom prst="roundRect">
            <a:avLst>
              <a:gd name="adj" fmla="val 14000"/>
            </a:avLst>
          </a:prstGeom>
          <a:solidFill>
            <a:srgbClr val="E8F0F9"/>
          </a:solidFill>
          <a:ln w="9525" cap="flat" cmpd="sng">
            <a:solidFill>
              <a:srgbClr val="D2DC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4000" tIns="0" rIns="6400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Байгаль орчны яам,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ТХГН-ийн хамгаалалтын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захиргаа</a:t>
            </a:r>
            <a:endParaRPr/>
          </a:p>
        </p:txBody>
      </p:sp>
      <p:sp>
        <p:nvSpPr>
          <p:cNvPr id="156" name="Google Shape;156;p1"/>
          <p:cNvSpPr/>
          <p:nvPr/>
        </p:nvSpPr>
        <p:spPr>
          <a:xfrm>
            <a:off x="2810256" y="23134320"/>
            <a:ext cx="1923287" cy="841248"/>
          </a:xfrm>
          <a:prstGeom prst="roundRect">
            <a:avLst>
              <a:gd name="adj" fmla="val 14000"/>
            </a:avLst>
          </a:prstGeom>
          <a:solidFill>
            <a:srgbClr val="E8F0F9"/>
          </a:solidFill>
          <a:ln w="9525" cap="flat" cmpd="sng">
            <a:solidFill>
              <a:srgbClr val="D2DC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4000" tIns="0" rIns="6400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ШУА, Биологийн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хүрээлэн; их, дээд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сургуулийн судлаачид</a:t>
            </a:r>
            <a:endParaRPr/>
          </a:p>
        </p:txBody>
      </p:sp>
      <p:sp>
        <p:nvSpPr>
          <p:cNvPr id="157" name="Google Shape;157;p1"/>
          <p:cNvSpPr/>
          <p:nvPr/>
        </p:nvSpPr>
        <p:spPr>
          <a:xfrm>
            <a:off x="4843271" y="23134320"/>
            <a:ext cx="1923287" cy="841248"/>
          </a:xfrm>
          <a:prstGeom prst="roundRect">
            <a:avLst>
              <a:gd name="adj" fmla="val 14000"/>
            </a:avLst>
          </a:prstGeom>
          <a:solidFill>
            <a:srgbClr val="E8F0F9"/>
          </a:solidFill>
          <a:ln w="9525" cap="flat" cmpd="sng">
            <a:solidFill>
              <a:srgbClr val="D2DC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4000" tIns="0" rIns="6400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WWF Mongolia · Denver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Zoo · IUCN · UNESCO</a:t>
            </a:r>
            <a:endParaRPr/>
          </a:p>
        </p:txBody>
      </p:sp>
      <p:sp>
        <p:nvSpPr>
          <p:cNvPr id="158" name="Google Shape;158;p1"/>
          <p:cNvSpPr/>
          <p:nvPr/>
        </p:nvSpPr>
        <p:spPr>
          <a:xfrm>
            <a:off x="777240" y="24076152"/>
            <a:ext cx="1923287" cy="841248"/>
          </a:xfrm>
          <a:prstGeom prst="roundRect">
            <a:avLst>
              <a:gd name="adj" fmla="val 14000"/>
            </a:avLst>
          </a:prstGeom>
          <a:solidFill>
            <a:srgbClr val="E8F0F9"/>
          </a:solidFill>
          <a:ln w="9525" cap="flat" cmpd="sng">
            <a:solidFill>
              <a:srgbClr val="D2DC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4000" tIns="0" rIns="6400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Уул уурхай, эрчим хүчний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компаниуд — ESG,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biodiversity тайлагналт</a:t>
            </a:r>
            <a:endParaRPr/>
          </a:p>
        </p:txBody>
      </p:sp>
      <p:sp>
        <p:nvSpPr>
          <p:cNvPr id="159" name="Google Shape;159;p1"/>
          <p:cNvSpPr/>
          <p:nvPr/>
        </p:nvSpPr>
        <p:spPr>
          <a:xfrm>
            <a:off x="2810256" y="24076152"/>
            <a:ext cx="1923287" cy="841248"/>
          </a:xfrm>
          <a:prstGeom prst="roundRect">
            <a:avLst>
              <a:gd name="adj" fmla="val 14000"/>
            </a:avLst>
          </a:prstGeom>
          <a:solidFill>
            <a:srgbClr val="E8F0F9"/>
          </a:solidFill>
          <a:ln w="9525" cap="flat" cmpd="sng">
            <a:solidFill>
              <a:srgbClr val="D2DC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4000" tIns="0" rIns="6400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Бусад ховор амьтан: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ирвэс, аргаль, хулан, тахь</a:t>
            </a:r>
            <a:endParaRPr/>
          </a:p>
        </p:txBody>
      </p:sp>
      <p:sp>
        <p:nvSpPr>
          <p:cNvPr id="160" name="Google Shape;160;p1"/>
          <p:cNvSpPr/>
          <p:nvPr/>
        </p:nvSpPr>
        <p:spPr>
          <a:xfrm>
            <a:off x="4843271" y="24076152"/>
            <a:ext cx="1923287" cy="841248"/>
          </a:xfrm>
          <a:prstGeom prst="roundRect">
            <a:avLst>
              <a:gd name="adj" fmla="val 14000"/>
            </a:avLst>
          </a:prstGeom>
          <a:solidFill>
            <a:srgbClr val="E8F0F9"/>
          </a:solidFill>
          <a:ln w="9525" cap="flat" cmpd="sng">
            <a:solidFill>
              <a:srgbClr val="D2DC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4000" tIns="0" rIns="6400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Олон улсын грант,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pilot төсөл: JICA, JST,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GEF</a:t>
            </a:r>
            <a:endParaRPr/>
          </a:p>
        </p:txBody>
      </p:sp>
      <p:sp>
        <p:nvSpPr>
          <p:cNvPr id="161" name="Google Shape;161;p1"/>
          <p:cNvSpPr txBox="1"/>
          <p:nvPr/>
        </p:nvSpPr>
        <p:spPr>
          <a:xfrm>
            <a:off x="7244532" y="21074508"/>
            <a:ext cx="6309360" cy="1467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i="0" u="none" strike="noStrike" cap="none">
                <a:solidFill>
                  <a:srgbClr val="6F49A3"/>
                </a:solidFill>
                <a:latin typeface="Arial"/>
                <a:ea typeface="Arial"/>
                <a:cs typeface="Arial"/>
                <a:sym typeface="Arial"/>
              </a:rPr>
              <a:t>БИЗНЕСИЙН БОЛОМЖ / BUSINESS POTENTIAL</a:t>
            </a:r>
            <a:endParaRPr/>
          </a:p>
          <a:p>
            <a:pPr marL="0" marR="0" lvl="0" indent="0" algn="just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900" b="1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Wildlife Monitoring as a Service: </a:t>
            </a:r>
            <a:r>
              <a:rPr lang="en-US" sz="90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Камерын түүхий өгөгдлийг автоматаар боловсруулж, бодгалийн ID, популяцийн мониторингийн тайлан гаргах захиалгат үйлчилгээ.</a:t>
            </a:r>
            <a:endParaRPr/>
          </a:p>
          <a:p>
            <a:pPr marL="0" marR="0" lvl="0" indent="0" algn="just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900" b="1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Технологи дамжуулалт ба лиценз: </a:t>
            </a:r>
            <a:r>
              <a:rPr lang="en-US" sz="90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Edge-AI болон камерын төхөөрөмжтэй хослуулан, төхөөрөмж дээр шууд илрүүлэлт хийх (on-device detection) хамтарсан бүтээгдэхүүн хөгжүүлэх.</a:t>
            </a:r>
            <a:endParaRPr/>
          </a:p>
          <a:p>
            <a:pPr marL="0" marR="0" lvl="0" indent="0" algn="just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900" b="1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Гарааны компани ба олон улсын санхүүжилт: </a:t>
            </a:r>
            <a:r>
              <a:rPr lang="en-US" sz="90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Гарааны компани байгуулах, JICA, JST, GEF зэрэг олон улсын грант, туршилтын (pilot) төсөлд хамтран оролцох.</a:t>
            </a:r>
            <a:endParaRPr/>
          </a:p>
          <a:p>
            <a:pPr marL="0" marR="0" lvl="0" indent="0" algn="just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900" b="1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ESG ба biodiversity monitoring:</a:t>
            </a:r>
            <a:r>
              <a:rPr lang="en-US" sz="90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 Уул уурхай, эрчим хүчний компаниудад зориулсан биологийн олон янз байдлын мониторинг, ESG тайлагналын шийдэл болгон хөгжүүлэх.</a:t>
            </a:r>
            <a:endParaRPr sz="900" b="0" i="0" u="none" strike="noStrike" cap="none">
              <a:solidFill>
                <a:srgbClr val="3341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2" name="Google Shape;162;p1" descr="s4b.jp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7837714" y="22985756"/>
            <a:ext cx="4625558" cy="1779061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1"/>
          <p:cNvSpPr txBox="1"/>
          <p:nvPr/>
        </p:nvSpPr>
        <p:spPr>
          <a:xfrm>
            <a:off x="7178040" y="24840001"/>
            <a:ext cx="630936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b="0" i="0" u="none" strike="noStrike" cap="none">
                <a:solidFill>
                  <a:srgbClr val="667180"/>
                </a:solidFill>
                <a:latin typeface="Arial"/>
                <a:ea typeface="Arial"/>
                <a:cs typeface="Arial"/>
                <a:sym typeface="Arial"/>
              </a:rPr>
              <a:t>Мазаалай эх зулзагатайгаа — хээрийн автомат камерын бичлэг, Говийн их ДЦГ</a:t>
            </a:r>
            <a:endParaRPr/>
          </a:p>
        </p:txBody>
      </p:sp>
      <p:sp>
        <p:nvSpPr>
          <p:cNvPr id="164" name="Google Shape;164;p1"/>
          <p:cNvSpPr/>
          <p:nvPr/>
        </p:nvSpPr>
        <p:spPr>
          <a:xfrm>
            <a:off x="8732519" y="27550872"/>
            <a:ext cx="2377440" cy="731520"/>
          </a:xfrm>
          <a:prstGeom prst="roundRect">
            <a:avLst>
              <a:gd name="adj" fmla="val 18000"/>
            </a:avLst>
          </a:prstGeom>
          <a:solidFill>
            <a:srgbClr val="E8F0F9"/>
          </a:solidFill>
          <a:ln w="9525" cap="flat" cmpd="sng">
            <a:solidFill>
              <a:srgbClr val="D2DC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>
                <a:solidFill>
                  <a:srgbClr val="EE7919"/>
                </a:solidFill>
                <a:latin typeface="Arial"/>
                <a:ea typeface="Arial"/>
                <a:cs typeface="Arial"/>
                <a:sym typeface="Arial"/>
              </a:rPr>
              <a:t>15 сар</a:t>
            </a:r>
            <a:endParaRPr sz="1600" b="1" i="0" u="none" strike="noStrike" cap="none">
              <a:solidFill>
                <a:srgbClr val="EE791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Төслийн хугацаа</a:t>
            </a:r>
            <a:endParaRPr sz="800" b="0" i="0" u="none" strike="noStrike" cap="none">
              <a:solidFill>
                <a:srgbClr val="143D7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1"/>
          <p:cNvSpPr/>
          <p:nvPr/>
        </p:nvSpPr>
        <p:spPr>
          <a:xfrm>
            <a:off x="8732519" y="26700011"/>
            <a:ext cx="4890453" cy="731520"/>
          </a:xfrm>
          <a:prstGeom prst="roundRect">
            <a:avLst>
              <a:gd name="adj" fmla="val 18000"/>
            </a:avLst>
          </a:prstGeom>
          <a:solidFill>
            <a:srgbClr val="E8F0F9"/>
          </a:solidFill>
          <a:ln w="9525" cap="flat" cmpd="sng">
            <a:solidFill>
              <a:srgbClr val="D2DC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>
                <a:solidFill>
                  <a:srgbClr val="EE7919"/>
                </a:solidFill>
                <a:latin typeface="Arial"/>
                <a:ea typeface="Arial"/>
                <a:cs typeface="Arial"/>
                <a:sym typeface="Arial"/>
              </a:rPr>
              <a:t>4,916 → 397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Түүхий зураг → Re-ID сургалтын багц</a:t>
            </a:r>
            <a:endParaRPr sz="800" b="0" i="0" u="none" strike="noStrike" cap="none">
              <a:solidFill>
                <a:srgbClr val="143D7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1"/>
          <p:cNvSpPr/>
          <p:nvPr/>
        </p:nvSpPr>
        <p:spPr>
          <a:xfrm>
            <a:off x="11256264" y="27550872"/>
            <a:ext cx="2377440" cy="731520"/>
          </a:xfrm>
          <a:prstGeom prst="roundRect">
            <a:avLst>
              <a:gd name="adj" fmla="val 18000"/>
            </a:avLst>
          </a:prstGeom>
          <a:solidFill>
            <a:srgbClr val="E8F0F9"/>
          </a:solidFill>
          <a:ln w="9525" cap="flat" cmpd="sng">
            <a:solidFill>
              <a:srgbClr val="D2DC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>
                <a:solidFill>
                  <a:srgbClr val="EE7919"/>
                </a:solidFill>
                <a:latin typeface="Arial"/>
                <a:ea typeface="Arial"/>
                <a:cs typeface="Arial"/>
                <a:sym typeface="Arial"/>
              </a:rPr>
              <a:t>20–30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Тоо толгойн үнэлгээ</a:t>
            </a:r>
            <a:endParaRPr sz="800" b="0" i="0" u="none" strike="noStrike" cap="none">
              <a:solidFill>
                <a:srgbClr val="143D7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1"/>
          <p:cNvSpPr txBox="1"/>
          <p:nvPr/>
        </p:nvSpPr>
        <p:spPr>
          <a:xfrm>
            <a:off x="777240" y="28456128"/>
            <a:ext cx="12856464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b="1" i="0" u="none" strike="noStrike" cap="none">
                <a:solidFill>
                  <a:srgbClr val="EE7919"/>
                </a:solidFill>
                <a:latin typeface="Arial"/>
                <a:ea typeface="Arial"/>
                <a:cs typeface="Arial"/>
                <a:sym typeface="Arial"/>
              </a:rPr>
              <a:t>ДАРААГИЙН АЛХАМ / NEXT STEPS</a:t>
            </a:r>
            <a:endParaRPr/>
          </a:p>
        </p:txBody>
      </p:sp>
      <p:sp>
        <p:nvSpPr>
          <p:cNvPr id="168" name="Google Shape;168;p1"/>
          <p:cNvSpPr/>
          <p:nvPr/>
        </p:nvSpPr>
        <p:spPr>
          <a:xfrm>
            <a:off x="777240" y="28693872"/>
            <a:ext cx="2483510" cy="932688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9525" cap="flat" cmpd="sng">
            <a:solidFill>
              <a:srgbClr val="D2DC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3150" tIns="54850" rIns="7315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i="0" u="none" strike="noStrike" cap="none">
                <a:solidFill>
                  <a:srgbClr val="EE7919"/>
                </a:solidFill>
                <a:latin typeface="Arial"/>
                <a:ea typeface="Arial"/>
                <a:cs typeface="Arial"/>
                <a:sym typeface="Arial"/>
              </a:rPr>
              <a:t>2027.01 – 03</a:t>
            </a:r>
            <a:endParaRPr/>
          </a:p>
          <a:p>
            <a:pPr marL="0" marR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Өгөгдлийн багц бэлтгэх, YOLO загварыг дахин сургах</a:t>
            </a:r>
            <a:endParaRPr sz="900" b="0" i="0" u="none" strike="noStrike" cap="none">
              <a:solidFill>
                <a:srgbClr val="3341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1"/>
          <p:cNvSpPr/>
          <p:nvPr/>
        </p:nvSpPr>
        <p:spPr>
          <a:xfrm>
            <a:off x="3370478" y="28693872"/>
            <a:ext cx="2483510" cy="932688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9525" cap="flat" cmpd="sng">
            <a:solidFill>
              <a:srgbClr val="D2DC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3150" tIns="54850" rIns="7315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i="0" u="none" strike="noStrike" cap="none">
                <a:solidFill>
                  <a:srgbClr val="EE7919"/>
                </a:solidFill>
                <a:latin typeface="Arial"/>
                <a:ea typeface="Arial"/>
                <a:cs typeface="Arial"/>
                <a:sym typeface="Arial"/>
              </a:rPr>
              <a:t>2027.04 – 06</a:t>
            </a:r>
            <a:endParaRPr/>
          </a:p>
          <a:p>
            <a:pPr marL="0" marR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Загварын аргуудыг үнэлэх, re-IDыг турших, камерыг бичлэгийн горимд шилжүүлэх</a:t>
            </a:r>
            <a:endParaRPr sz="900" b="0" i="0" u="none" strike="noStrike" cap="none">
              <a:solidFill>
                <a:srgbClr val="3341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1"/>
          <p:cNvSpPr/>
          <p:nvPr/>
        </p:nvSpPr>
        <p:spPr>
          <a:xfrm>
            <a:off x="5963716" y="28693872"/>
            <a:ext cx="2483510" cy="932688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9525" cap="flat" cmpd="sng">
            <a:solidFill>
              <a:srgbClr val="D2DC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3150" tIns="54850" rIns="7315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i="0" u="none" strike="noStrike" cap="none">
                <a:solidFill>
                  <a:srgbClr val="EE7919"/>
                </a:solidFill>
                <a:latin typeface="Arial"/>
                <a:ea typeface="Arial"/>
                <a:cs typeface="Arial"/>
                <a:sym typeface="Arial"/>
              </a:rPr>
              <a:t>2027.07 – 09</a:t>
            </a:r>
            <a:endParaRPr/>
          </a:p>
          <a:p>
            <a:pPr marL="0" marR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Хээрийн шинэ өгөгдөл цуглуулах, бодьгал тус бүрийг дахин илрүүлж таних</a:t>
            </a:r>
            <a:endParaRPr sz="700" b="0" i="0" u="none" strike="noStrike" cap="none">
              <a:solidFill>
                <a:srgbClr val="3341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1"/>
          <p:cNvSpPr/>
          <p:nvPr/>
        </p:nvSpPr>
        <p:spPr>
          <a:xfrm>
            <a:off x="8556955" y="28693872"/>
            <a:ext cx="2483510" cy="932688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9525" cap="flat" cmpd="sng">
            <a:solidFill>
              <a:srgbClr val="D2DC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3150" tIns="54850" rIns="7315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i="0" u="none" strike="noStrike" cap="none">
                <a:solidFill>
                  <a:srgbClr val="EE7919"/>
                </a:solidFill>
                <a:latin typeface="Arial"/>
                <a:ea typeface="Arial"/>
                <a:cs typeface="Arial"/>
                <a:sym typeface="Arial"/>
              </a:rPr>
              <a:t>2027.10 – 12</a:t>
            </a:r>
            <a:endParaRPr/>
          </a:p>
          <a:p>
            <a:pPr marL="0" marR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Олон улсын сэтгүүлд өгүүлэл бэлтгэх, докторын урьдчилсан хамгаалалт хийх</a:t>
            </a:r>
            <a:endParaRPr sz="900" b="0" i="0" u="none" strike="noStrike" cap="none">
              <a:solidFill>
                <a:srgbClr val="3341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1"/>
          <p:cNvSpPr/>
          <p:nvPr/>
        </p:nvSpPr>
        <p:spPr>
          <a:xfrm>
            <a:off x="11150193" y="28693872"/>
            <a:ext cx="2483510" cy="932688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9525" cap="flat" cmpd="sng">
            <a:solidFill>
              <a:srgbClr val="D2DC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3150" tIns="54850" rIns="7315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i="0" u="none" strike="noStrike" cap="none">
                <a:solidFill>
                  <a:srgbClr val="EE7919"/>
                </a:solidFill>
                <a:latin typeface="Arial"/>
                <a:ea typeface="Arial"/>
                <a:cs typeface="Arial"/>
                <a:sym typeface="Arial"/>
              </a:rPr>
              <a:t>2028.01 – 04</a:t>
            </a:r>
            <a:endParaRPr/>
          </a:p>
          <a:p>
            <a:pPr marL="0" marR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Эцсийн тайлан боловсруулах, арга зүйг түгээн дэлгэрүүлэх, зохиогчийн эрхийн гэрчилгээ авах</a:t>
            </a:r>
            <a:endParaRPr sz="900" b="0" i="0" u="none" strike="noStrike" cap="none">
              <a:solidFill>
                <a:srgbClr val="3341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3" name="Google Shape;173;p1" title="Screenshot 2026-09-15 at 13.40.05.png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2347825" y="30882754"/>
            <a:ext cx="847100" cy="84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1412</Words>
  <Application>Microsoft Office PowerPoint</Application>
  <PresentationFormat>Custom</PresentationFormat>
  <Paragraphs>126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dynabook</dc:creator>
  <cp:lastModifiedBy>Zaya Tumurbat</cp:lastModifiedBy>
  <cp:revision>1</cp:revision>
  <dcterms:created xsi:type="dcterms:W3CDTF">2013-01-27T09:14:16Z</dcterms:created>
  <dcterms:modified xsi:type="dcterms:W3CDTF">2026-09-15T07:55:39Z</dcterms:modified>
</cp:coreProperties>
</file>