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hG+ffnPYwR8M5V8id1VZjM9B0n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818" y="-86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customschemas.google.com/relationships/presentationmetadata" Target="metadata"/><Relationship Id="rId15" Type="http://schemas.openxmlformats.org/officeDocument/2006/relationships/tableStyles" Target="tableStyles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67000" y="685800"/>
            <a:ext cx="1524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namjildorj@must.edu.mn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11" Type="http://schemas.openxmlformats.org/officeDocument/2006/relationships/image" Target="../media/image8.png"/><Relationship Id="rId5" Type="http://schemas.openxmlformats.org/officeDocument/2006/relationships/image" Target="../media/image2.jpg"/><Relationship Id="rId10" Type="http://schemas.openxmlformats.org/officeDocument/2006/relationships/image" Target="../media/image7.jpg"/><Relationship Id="rId4" Type="http://schemas.openxmlformats.org/officeDocument/2006/relationships/image" Target="../media/image1.jpg"/><Relationship Id="rId9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 w="9525" cap="flat" cmpd="sng">
            <a:solidFill>
              <a:srgbClr val="F5F8FC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40000" y="1818000"/>
            <a:ext cx="13320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HIGHER ENGINEERING EDUCATION DEVELOPMENT (M-JEED) PROJECT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540000" y="2358000"/>
            <a:ext cx="13320000" cy="5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MONGOLIA–JAPAN JOINT RESEARCH – BUSINESS PARTNERSHIP 2026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540000" y="2950515"/>
            <a:ext cx="1332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 September 2026  |  Ulaanbaatar, Mongolia</a:t>
            </a:r>
            <a:endParaRPr/>
          </a:p>
        </p:txBody>
      </p:sp>
      <p:sp>
        <p:nvSpPr>
          <p:cNvPr id="88" name="Google Shape;88;p1"/>
          <p:cNvSpPr/>
          <p:nvPr/>
        </p:nvSpPr>
        <p:spPr>
          <a:xfrm>
            <a:off x="540000" y="4880734"/>
            <a:ext cx="2520000" cy="1419265"/>
          </a:xfrm>
          <a:prstGeom prst="roundRect">
            <a:avLst>
              <a:gd name="adj" fmla="val 16667"/>
            </a:avLst>
          </a:prstGeom>
          <a:solidFill>
            <a:srgbClr val="1C9797"/>
          </a:solidFill>
          <a:ln w="9525" cap="flat" cmpd="sng">
            <a:solidFill>
              <a:srgbClr val="1C979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702000" y="4937639"/>
            <a:ext cx="21600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RESEARCH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FIELD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658883" y="5587055"/>
            <a:ext cx="2160000" cy="513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ICT / AI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Computer Vision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Wildlife Monitoring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3330000" y="4823594"/>
            <a:ext cx="10530000" cy="14764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3643704" y="4962244"/>
            <a:ext cx="9990000" cy="459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rgbClr val="2274B7"/>
                </a:solidFill>
                <a:latin typeface="Arial"/>
                <a:ea typeface="Arial"/>
                <a:cs typeface="Arial"/>
                <a:sym typeface="Arial"/>
              </a:rPr>
              <a:t>AI- AND COMPUTER-VISION-BASED INDIVIDUAL RE-IDENTIFICATION OF THE GOBI BEAR FOR POPULATION AND MOVEMENT MONITORING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3575875" y="5539883"/>
            <a:ext cx="999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i="0" u="none" strike="noStrike" cap="none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Keywords:  computer vision • YOLOv8 • re-identification • feature embedding • clustering • wildlife monitoring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3600000" y="5835570"/>
            <a:ext cx="9990000" cy="336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Mongolian University of Science and Technology, School of Information and Communication Technology • Institute of Biology, Mongolian Academy of Sciences (Mammalian Ecology Laboratory) • Tokushima University, STIR-Lab</a:t>
            </a:r>
            <a:endParaRPr/>
          </a:p>
        </p:txBody>
      </p:sp>
      <p:sp>
        <p:nvSpPr>
          <p:cNvPr id="95" name="Google Shape;95;p1"/>
          <p:cNvSpPr/>
          <p:nvPr/>
        </p:nvSpPr>
        <p:spPr>
          <a:xfrm>
            <a:off x="540000" y="6623999"/>
            <a:ext cx="13320000" cy="187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720000" y="6856515"/>
            <a:ext cx="612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i="0" u="none" strike="noStrike" cap="none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MONGOLIAN TEAM LEADER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720000" y="7197016"/>
            <a:ext cx="6120000" cy="1013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i="0" u="none" strike="noStrike" cap="none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B. Namjildorj, Ph.D. — Senior Lecturer, Project Leader</a:t>
            </a:r>
            <a:endParaRPr sz="1000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Mongolian University of Science and Technology (MUST), School of Information and Communication Technology, Department of Information Technology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namjildorj@must.edu.mn</a:t>
            </a:r>
            <a:r>
              <a:rPr lang="en-GB" sz="1000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 | +976 9908 1572 | MUST Building VI, Room 312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rgbClr val="0F243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Team:</a:t>
            </a:r>
            <a:r>
              <a:rPr lang="en-GB" sz="1000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 S. Ulziibayar, Ph.D. • A. Altangerel, Ph.D. • B. Zolzaya, Ph.D. • N. Battogtokh (Institute of Biology, MAS) • E. Munkhsukh (Ph.D. Candidate</a:t>
            </a:r>
            <a:r>
              <a:rPr lang="en-GB" sz="1000" b="0">
                <a:solidFill>
                  <a:srgbClr val="0F243E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7380000" y="6856515"/>
            <a:ext cx="6120000" cy="18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JAPANESE COUNTERPART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7380000" y="7343210"/>
            <a:ext cx="5613624" cy="721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Tokushima University — STIR-Lab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000" b="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AI · Computer Vision · Data Science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Joint algorithm development • AI model optimization and evaluation • Methodological consultation • PhD co-supervision • Joint research publications</a:t>
            </a:r>
            <a:endParaRPr sz="10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540000" y="8820000"/>
            <a:ext cx="6408000" cy="439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540000" y="8820000"/>
            <a:ext cx="6408000" cy="622799"/>
          </a:xfrm>
          <a:prstGeom prst="roundRect">
            <a:avLst>
              <a:gd name="adj" fmla="val 16667"/>
            </a:avLst>
          </a:prstGeom>
          <a:solidFill>
            <a:srgbClr val="2274B7"/>
          </a:solidFill>
          <a:ln w="9525" cap="flat" cmpd="sng">
            <a:solidFill>
              <a:srgbClr val="2274B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702000" y="8904437"/>
            <a:ext cx="6084000" cy="2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GB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 &amp; OBJECTIVE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830517" y="9560340"/>
            <a:ext cx="5940000" cy="1791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171450" marR="0" lvl="0" indent="-171450" algn="just" rtl="0">
              <a:spcBef>
                <a:spcPts val="0"/>
              </a:spcBef>
              <a:spcAft>
                <a:spcPts val="0"/>
              </a:spcAft>
              <a:buClr>
                <a:srgbClr val="33414F"/>
              </a:buClr>
              <a:buSzPts val="950"/>
              <a:buFont typeface="Arial"/>
              <a:buChar char="•"/>
            </a:pP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The Mazaalai (Gobi bear) is a uniquely desert-adapted bear found only in Mongolia’s Great Gobi A Strictly Protected Area. With an estimated population of only 20–30 individuals, it is at high risk of extinction.</a:t>
            </a:r>
            <a:endParaRPr/>
          </a:p>
          <a:p>
            <a:pPr marL="171450" marR="0" lvl="0" indent="-171450" algn="just" rtl="0">
              <a:spcBef>
                <a:spcPts val="300"/>
              </a:spcBef>
              <a:spcAft>
                <a:spcPts val="0"/>
              </a:spcAft>
              <a:buClr>
                <a:srgbClr val="33414F"/>
              </a:buClr>
              <a:buSzPts val="950"/>
              <a:buFont typeface="Arial"/>
              <a:buChar char="•"/>
            </a:pP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Because GPS collars cannot be deployed on every individual, population monitoring relies heavily on camera-trap images collected at 13 water sources and oases.</a:t>
            </a:r>
            <a:endParaRPr/>
          </a:p>
          <a:p>
            <a:pPr marL="171450" marR="0" lvl="0" indent="-171450" algn="just" rtl="0">
              <a:spcBef>
                <a:spcPts val="300"/>
              </a:spcBef>
              <a:spcAft>
                <a:spcPts val="0"/>
              </a:spcAft>
              <a:buClr>
                <a:srgbClr val="33414F"/>
              </a:buClr>
              <a:buSzPts val="950"/>
              <a:buFont typeface="Arial"/>
              <a:buChar char="•"/>
            </a:pP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Manually reviewing and identifying individuals across thousands of images is time-consuming and labor-intensive, while variations in lighting, viewing angle, and appearance make reliable identification challenging.</a:t>
            </a:r>
            <a:endParaRPr/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OBJECTIVE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171450" marR="0" lvl="0" indent="-171450" algn="just" rtl="0">
              <a:spcBef>
                <a:spcPts val="300"/>
              </a:spcBef>
              <a:spcAft>
                <a:spcPts val="0"/>
              </a:spcAft>
              <a:buClr>
                <a:srgbClr val="33414F"/>
              </a:buClr>
              <a:buSzPts val="950"/>
              <a:buFont typeface="Arial"/>
              <a:buChar char="•"/>
            </a:pP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To develop an AI-based individual re-identification system that identifies Gobi bears from their distinctive shoulder spot patterns in camera-trap images, enabling automated estimation of population size and movement between water sources and oases.</a:t>
            </a:r>
            <a:endParaRPr sz="950" b="1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7272000" y="8743639"/>
            <a:ext cx="6588000" cy="439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7272000" y="8820000"/>
            <a:ext cx="6588000" cy="622799"/>
          </a:xfrm>
          <a:prstGeom prst="roundRect">
            <a:avLst>
              <a:gd name="adj" fmla="val 16667"/>
            </a:avLst>
          </a:prstGeom>
          <a:solidFill>
            <a:srgbClr val="1C9797"/>
          </a:solidFill>
          <a:ln w="9525" cap="flat" cmpd="sng">
            <a:solidFill>
              <a:srgbClr val="1C979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7433892" y="8876333"/>
            <a:ext cx="6264000" cy="2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GB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APPROACH &amp; COLLABORATION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>
          <a:xfrm>
            <a:off x="7433892" y="9555516"/>
            <a:ext cx="6120000" cy="127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Data: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4,916 camera-trap images collected from 13 water sources in 2018, 2020, 2022, and 2024 → 1,392 images containing Gobi bears → 397 images with clearly visible shoulder spots (left: 194 / right: 203; long coat: 195 / short coat: 202).</a:t>
            </a:r>
            <a:endParaRPr/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Annotation &amp; Training: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427 images were annotated using Roboflow, and the YOLOv8x model was trained for 500 epochs.</a:t>
            </a:r>
            <a:endParaRPr/>
          </a:p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Collaboration: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MUST-SICT — algorithm development, model training, and evaluation; MAS Institute of Biology — field camera deployment, data collection, and ecological expertise; Japanese counterpart — methodological consultation and joint publication.</a:t>
            </a:r>
            <a:endParaRPr sz="95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"/>
          <p:cNvSpPr/>
          <p:nvPr/>
        </p:nvSpPr>
        <p:spPr>
          <a:xfrm>
            <a:off x="540000" y="13572000"/>
            <a:ext cx="13320000" cy="619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540000" y="13572000"/>
            <a:ext cx="13320000" cy="682597"/>
          </a:xfrm>
          <a:prstGeom prst="roundRect">
            <a:avLst>
              <a:gd name="adj" fmla="val 16667"/>
            </a:avLst>
          </a:prstGeom>
          <a:solidFill>
            <a:srgbClr val="46934E"/>
          </a:solidFill>
          <a:ln w="9525" cap="flat" cmpd="sng">
            <a:solidFill>
              <a:srgbClr val="46934E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702000" y="13694537"/>
            <a:ext cx="12996000" cy="2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en-GB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RESULTS, TECHNOLOGY / PRODUCT</a:t>
            </a:r>
            <a:endParaRPr/>
          </a:p>
        </p:txBody>
      </p:sp>
      <p:sp>
        <p:nvSpPr>
          <p:cNvPr id="111" name="Google Shape;111;p1"/>
          <p:cNvSpPr txBox="1"/>
          <p:nvPr/>
        </p:nvSpPr>
        <p:spPr>
          <a:xfrm>
            <a:off x="777240" y="14461179"/>
            <a:ext cx="4480560" cy="3845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KEY RESULTS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High-accuracy spot detection: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YOLOv8x successfully detected distinctive shoulder spots in camera-trap images, achieving mAP@0.5 ≈ 0.99.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Curated re-ID dataset: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From 4,916 raw images, 397 high-quality images with clearly visible shoulder spots were selected to form a reference dataset.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Structured for individual re-identification: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The dataset was categorized by left/right body side and long/short coat, providing a structured basis for subsequent re-ID analysis.</a:t>
            </a:r>
            <a:endParaRPr sz="900" b="1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Improved processing efficiency: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Automated image screening and spot detection substantially reduced the time required to process seasonal camera-trap data, from weeks to hours.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OUTPUTS</a:t>
            </a:r>
            <a:endParaRPr sz="1000" b="1">
              <a:solidFill>
                <a:srgbClr val="46934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1 article in a journal registered in WoS / Scopus • 1 copyright certificate • 1 preliminary defense of a doctoral dissertation • presentation at an international conference.</a:t>
            </a:r>
            <a:endParaRPr sz="90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endParaRPr sz="20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46934E"/>
                </a:solidFill>
                <a:latin typeface="Arial"/>
                <a:ea typeface="Arial"/>
                <a:cs typeface="Arial"/>
                <a:sym typeface="Arial"/>
              </a:rPr>
              <a:t>TECHNOLOGY / PRODUCTS - “Individual -ID”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 computer vision–based re-identification pipeline identifies individual Gobi bears from camera-trap images using distinctive shoulder spot patterns, supporting automated population and movement monitoring.</a:t>
            </a:r>
            <a:endParaRPr sz="90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Detection → Segmentation → Feature Embedding → Clustering → Individual ID</a:t>
            </a:r>
            <a:endParaRPr sz="90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Output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: individual ID catalog, frequency of migration between water points, assessment of fatness, population estimates.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Development level: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TRL 3-4 - laboratory prototype, tested on real field data.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540000" y="20124000"/>
            <a:ext cx="13320000" cy="511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540000" y="20124000"/>
            <a:ext cx="13320000" cy="720937"/>
          </a:xfrm>
          <a:prstGeom prst="roundRect">
            <a:avLst>
              <a:gd name="adj" fmla="val 16667"/>
            </a:avLst>
          </a:prstGeom>
          <a:solidFill>
            <a:srgbClr val="6F49A3"/>
          </a:solidFill>
          <a:ln w="9525" cap="flat" cmpd="sng">
            <a:solidFill>
              <a:srgbClr val="6F49A3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 txBox="1"/>
          <p:nvPr/>
        </p:nvSpPr>
        <p:spPr>
          <a:xfrm>
            <a:off x="702000" y="20246537"/>
            <a:ext cx="12996000" cy="2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GB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APPLICATIONS &amp; BUSINESS POTENTIAL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777240" y="21011790"/>
            <a:ext cx="5989320" cy="196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6F49A3"/>
                </a:solidFill>
                <a:latin typeface="Arial"/>
                <a:ea typeface="Arial"/>
                <a:cs typeface="Arial"/>
                <a:sym typeface="Arial"/>
              </a:rPr>
              <a:t>APPLICATIONS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Wildlife monitoring and population assessment: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supporting government agencies, protected-area administrations, and the Mongolian Academy of Sciences in monitoring rare species, estimating populations, and preparing seasonal reports.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International conservation programs: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supporting initiatives and open-data platforms of organizations such as WWF Mongolia, Denver Zoo, IUCN, and UNESCO.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Cross-species re-identification: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adapting the proposed methodology to other rare wildlife species, including snow leopard, argali, khulan, takhi, and wild Bactrian camel.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Biodiversity and ESG monitoring: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providing data-driven evidence for environmental impact assessments of mining and infrastructure projects.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Education and research: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providing real-world case studies in computer vision and data analytics, as well as research topics for graduate and doctoral students.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540000" y="25595999"/>
            <a:ext cx="13320000" cy="43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540000" y="25596000"/>
            <a:ext cx="13320000" cy="753048"/>
          </a:xfrm>
          <a:prstGeom prst="roundRect">
            <a:avLst>
              <a:gd name="adj" fmla="val 16667"/>
            </a:avLst>
          </a:prstGeom>
          <a:solidFill>
            <a:srgbClr val="EE7919"/>
          </a:solidFill>
          <a:ln w="9525" cap="flat" cmpd="sng">
            <a:solidFill>
              <a:srgbClr val="EE791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702000" y="25718537"/>
            <a:ext cx="12996000" cy="24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GB"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PARTNERSHIP, IMPACT &amp; NEXT STEPS</a:t>
            </a:r>
            <a:endParaRPr/>
          </a:p>
        </p:txBody>
      </p:sp>
      <p:sp>
        <p:nvSpPr>
          <p:cNvPr id="119" name="Google Shape;119;p1"/>
          <p:cNvSpPr txBox="1"/>
          <p:nvPr/>
        </p:nvSpPr>
        <p:spPr>
          <a:xfrm>
            <a:off x="777240" y="26673048"/>
            <a:ext cx="7635240" cy="166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WE ARE LOOKING FOR :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☑ Joint R&amp;D   ☑ Pilot testing   ☑ Technology transfer   ☑ Co-supervision of PhD student   ☐ Licensing / Investment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MPACT</a:t>
            </a:r>
            <a:endParaRPr sz="950" b="1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Environmental: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Enables data-driven decision-making for the conservation and monitoring of rare and endangered wildlife.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Social: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Strengthens sustainable collaboration among MAS, MUST, and international researchers, while promoting public awareness of wildlife conservation.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Human Resource Development: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Builds AI research capacity by training PhD and Master's students and early-career researchers in AI and computer vision.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Economic: </a:t>
            </a:r>
            <a:r>
              <a:rPr lang="en-GB" sz="95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Significantly reduces the time and cost of manual processing of large-scale camera-trap data.</a:t>
            </a:r>
            <a:endParaRPr sz="95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540000" y="30240000"/>
            <a:ext cx="13320000" cy="165599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540000" y="30240000"/>
            <a:ext cx="13320000" cy="540000"/>
          </a:xfrm>
          <a:prstGeom prst="roundRect">
            <a:avLst>
              <a:gd name="adj" fmla="val 16667"/>
            </a:avLst>
          </a:prstGeom>
          <a:solidFill>
            <a:srgbClr val="143D74"/>
          </a:solidFill>
          <a:ln w="9525" cap="flat" cmpd="sng">
            <a:solidFill>
              <a:srgbClr val="143D7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720000" y="30426209"/>
            <a:ext cx="9360000" cy="167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6. CONTACT &amp; BUSINESS MATCHING</a:t>
            </a:r>
            <a:endParaRPr/>
          </a:p>
        </p:txBody>
      </p:sp>
      <p:sp>
        <p:nvSpPr>
          <p:cNvPr id="123" name="Google Shape;123;p1"/>
          <p:cNvSpPr txBox="1"/>
          <p:nvPr/>
        </p:nvSpPr>
        <p:spPr>
          <a:xfrm>
            <a:off x="720000" y="31097917"/>
            <a:ext cx="9720000" cy="44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Team Leader:  Batbaatar NAMJILDORJ, Ph.D   |   Institution: </a:t>
            </a:r>
            <a:r>
              <a:rPr lang="en-GB" sz="8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SHUTIS, School of Information and Communication Technology, Information Technology Department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E-mail: namjildorj@must.edu.mn | Phone: +976 9908 1572 | Address: SHUTIS Building VI, No. 312, Ulaanbaatar, Mongolia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Partner Institution: </a:t>
            </a:r>
            <a:r>
              <a:rPr lang="en-GB" sz="8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Academy of Sciences, Institute of Biology — Laboratory of Mammal Ecology (N. Battogtoh)</a:t>
            </a:r>
            <a:endParaRPr sz="80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12113800" y="30852000"/>
            <a:ext cx="1113000" cy="932700"/>
          </a:xfrm>
          <a:prstGeom prst="roundRect">
            <a:avLst>
              <a:gd name="adj" fmla="val 16667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"/>
          <p:cNvSpPr txBox="1"/>
          <p:nvPr/>
        </p:nvSpPr>
        <p:spPr>
          <a:xfrm>
            <a:off x="540000" y="31968000"/>
            <a:ext cx="13320000" cy="25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" tIns="14400" rIns="28800" bIns="144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POWERPOINT TEMPLATE 40 × 90 cm (1:2 SCALE) → PRINT AT 200% = 80 × 180 cm</a:t>
            </a:r>
            <a:endParaRPr/>
          </a:p>
        </p:txBody>
      </p:sp>
      <p:pic>
        <p:nvPicPr>
          <p:cNvPr id="126" name="Google Shape;126;p1" descr="s1a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240" y="11475720"/>
            <a:ext cx="2880360" cy="1417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" descr="s1b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0480" y="11475720"/>
            <a:ext cx="2880360" cy="141732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 txBox="1"/>
          <p:nvPr/>
        </p:nvSpPr>
        <p:spPr>
          <a:xfrm>
            <a:off x="777240" y="12920472"/>
            <a:ext cx="288036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Gobi National Park (Area A), water point</a:t>
            </a:r>
            <a:endParaRPr sz="7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/>
          <p:cNvSpPr txBox="1"/>
          <p:nvPr/>
        </p:nvSpPr>
        <p:spPr>
          <a:xfrm>
            <a:off x="3840480" y="12920472"/>
            <a:ext cx="288036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White spot on the shoulder — the natural “ID” of the soul</a:t>
            </a:r>
            <a:endParaRPr sz="7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"/>
          <p:cNvSpPr txBox="1"/>
          <p:nvPr/>
        </p:nvSpPr>
        <p:spPr>
          <a:xfrm>
            <a:off x="7452360" y="10901749"/>
            <a:ext cx="6117336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50" b="1">
                <a:solidFill>
                  <a:srgbClr val="1C9797"/>
                </a:solidFill>
                <a:latin typeface="Arial"/>
                <a:ea typeface="Arial"/>
                <a:cs typeface="Arial"/>
                <a:sym typeface="Arial"/>
              </a:rPr>
              <a:t>PROCESSING PIPELINE</a:t>
            </a:r>
            <a:endParaRPr/>
          </a:p>
        </p:txBody>
      </p:sp>
      <p:sp>
        <p:nvSpPr>
          <p:cNvPr id="131" name="Google Shape;131;p1"/>
          <p:cNvSpPr/>
          <p:nvPr/>
        </p:nvSpPr>
        <p:spPr>
          <a:xfrm>
            <a:off x="7532878" y="111339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YOLOv8x</a:t>
            </a:r>
            <a:b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Detect</a:t>
            </a:r>
            <a:endParaRPr sz="800" b="1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8557006" y="111339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SAM</a:t>
            </a:r>
            <a:b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 Segmentation</a:t>
            </a:r>
            <a:endParaRPr sz="800" b="1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/>
          <p:nvPr/>
        </p:nvSpPr>
        <p:spPr>
          <a:xfrm>
            <a:off x="9581134" y="111339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CNN / SLIP</a:t>
            </a:r>
            <a:b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embedding</a:t>
            </a:r>
            <a:endParaRPr/>
          </a:p>
        </p:txBody>
      </p:sp>
      <p:sp>
        <p:nvSpPr>
          <p:cNvPr id="134" name="Google Shape;134;p1"/>
          <p:cNvSpPr/>
          <p:nvPr/>
        </p:nvSpPr>
        <p:spPr>
          <a:xfrm>
            <a:off x="10605262" y="111339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UMAP</a:t>
            </a:r>
            <a:b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Reduce </a:t>
            </a:r>
            <a:endParaRPr sz="800" b="1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11629390" y="111339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HDBSCAN</a:t>
            </a:r>
            <a:b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K-Means</a:t>
            </a:r>
            <a:endParaRPr/>
          </a:p>
        </p:txBody>
      </p:sp>
      <p:sp>
        <p:nvSpPr>
          <p:cNvPr id="136" name="Google Shape;136;p1"/>
          <p:cNvSpPr/>
          <p:nvPr/>
        </p:nvSpPr>
        <p:spPr>
          <a:xfrm>
            <a:off x="12653518" y="11133957"/>
            <a:ext cx="941832" cy="365760"/>
          </a:xfrm>
          <a:prstGeom prst="roundRect">
            <a:avLst>
              <a:gd name="adj" fmla="val 22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ID of individuals</a:t>
            </a:r>
            <a:endParaRPr sz="800" b="1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" descr="pip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12268" y="11638044"/>
            <a:ext cx="4855464" cy="121615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 txBox="1"/>
          <p:nvPr/>
        </p:nvSpPr>
        <p:spPr>
          <a:xfrm>
            <a:off x="8138160" y="12938760"/>
            <a:ext cx="4855464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YOLOv8x model spot detection (spot, confidence 0.9)</a:t>
            </a:r>
            <a:endParaRPr sz="8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1" descr="curves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86400" y="14676120"/>
            <a:ext cx="461772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"/>
          <p:cNvSpPr txBox="1"/>
          <p:nvPr/>
        </p:nvSpPr>
        <p:spPr>
          <a:xfrm>
            <a:off x="5486400" y="17026128"/>
            <a:ext cx="461772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YOLOv8x Training Performance (500 Epochs, 427 Annotated Images)</a:t>
            </a:r>
            <a:endParaRPr sz="8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1" descr="pr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78440" y="14676120"/>
            <a:ext cx="3200400" cy="213055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"/>
          <p:cNvSpPr txBox="1"/>
          <p:nvPr/>
        </p:nvSpPr>
        <p:spPr>
          <a:xfrm>
            <a:off x="10378440" y="17026128"/>
            <a:ext cx="3200400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Precision–Recall curve (spot classification)</a:t>
            </a:r>
            <a:endParaRPr sz="8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1" descr="grid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86400" y="17327880"/>
            <a:ext cx="8147304" cy="203911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"/>
          <p:cNvSpPr txBox="1"/>
          <p:nvPr/>
        </p:nvSpPr>
        <p:spPr>
          <a:xfrm>
            <a:off x="5486400" y="19403568"/>
            <a:ext cx="8147304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Spot detection results in different conditions (day, night, IR) of the field camera</a:t>
            </a:r>
            <a:endParaRPr sz="8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"/>
          <p:cNvSpPr/>
          <p:nvPr/>
        </p:nvSpPr>
        <p:spPr>
          <a:xfrm>
            <a:off x="1155700" y="18306690"/>
            <a:ext cx="3913936" cy="412137"/>
          </a:xfrm>
          <a:prstGeom prst="roundRect">
            <a:avLst>
              <a:gd name="adj" fmla="val 20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YOLOv8x Spot Detection Performance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mAP@0.5 ≈ 0.99</a:t>
            </a:r>
            <a:endParaRPr sz="900" b="1">
              <a:solidFill>
                <a:srgbClr val="4693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"/>
          <p:cNvSpPr/>
          <p:nvPr/>
        </p:nvSpPr>
        <p:spPr>
          <a:xfrm>
            <a:off x="1155700" y="18771127"/>
            <a:ext cx="3913936" cy="412137"/>
          </a:xfrm>
          <a:prstGeom prst="roundRect">
            <a:avLst>
              <a:gd name="adj" fmla="val 20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Model Training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427 annotated images in Roboflow • 500 epochs</a:t>
            </a:r>
            <a:endParaRPr sz="9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"/>
          <p:cNvSpPr/>
          <p:nvPr/>
        </p:nvSpPr>
        <p:spPr>
          <a:xfrm>
            <a:off x="1155700" y="19219265"/>
            <a:ext cx="3913936" cy="412137"/>
          </a:xfrm>
          <a:prstGeom prst="roundRect">
            <a:avLst>
              <a:gd name="adj" fmla="val 20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Reference Re-ID Dataset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397 images • Left: 194 / Right: 203</a:t>
            </a:r>
            <a:endParaRPr sz="900" b="1">
              <a:solidFill>
                <a:srgbClr val="4693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"/>
          <p:cNvSpPr txBox="1"/>
          <p:nvPr/>
        </p:nvSpPr>
        <p:spPr>
          <a:xfrm>
            <a:off x="796680" y="23161219"/>
            <a:ext cx="5989320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6F49A3"/>
                </a:solidFill>
                <a:latin typeface="Arial"/>
                <a:ea typeface="Arial"/>
                <a:cs typeface="Arial"/>
                <a:sym typeface="Arial"/>
              </a:rPr>
              <a:t>TARGET USERS &amp; PARTNERS</a:t>
            </a:r>
            <a:endParaRPr/>
          </a:p>
        </p:txBody>
      </p:sp>
      <p:sp>
        <p:nvSpPr>
          <p:cNvPr id="149" name="Google Shape;149;p1"/>
          <p:cNvSpPr/>
          <p:nvPr/>
        </p:nvSpPr>
        <p:spPr>
          <a:xfrm>
            <a:off x="777240" y="23451134"/>
            <a:ext cx="1923287" cy="676834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Ministry of Environment, Administration of Specially Protected Areas</a:t>
            </a:r>
            <a:endParaRPr sz="9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"/>
          <p:cNvSpPr/>
          <p:nvPr/>
        </p:nvSpPr>
        <p:spPr>
          <a:xfrm>
            <a:off x="2810256" y="23451134"/>
            <a:ext cx="1923287" cy="676834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Academy of Sciences, Institute of Biology; university researchers</a:t>
            </a:r>
            <a:endParaRPr sz="9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"/>
          <p:cNvSpPr/>
          <p:nvPr/>
        </p:nvSpPr>
        <p:spPr>
          <a:xfrm>
            <a:off x="4843271" y="23451134"/>
            <a:ext cx="1923287" cy="676834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WWF Mongolia · Denver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Zoo · IUCN · UNESCO</a:t>
            </a:r>
            <a:endParaRPr/>
          </a:p>
        </p:txBody>
      </p:sp>
      <p:sp>
        <p:nvSpPr>
          <p:cNvPr id="152" name="Google Shape;152;p1"/>
          <p:cNvSpPr/>
          <p:nvPr/>
        </p:nvSpPr>
        <p:spPr>
          <a:xfrm>
            <a:off x="777240" y="24240566"/>
            <a:ext cx="1923287" cy="676834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Mining and energy companies — ESG and biodiversity reporting</a:t>
            </a:r>
            <a:endParaRPr sz="9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"/>
          <p:cNvSpPr/>
          <p:nvPr/>
        </p:nvSpPr>
        <p:spPr>
          <a:xfrm>
            <a:off x="2810256" y="24240566"/>
            <a:ext cx="1923287" cy="676834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Other rare animals: leopard, argali, kulan, and mongolian zebra</a:t>
            </a:r>
            <a:endParaRPr sz="9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"/>
          <p:cNvSpPr/>
          <p:nvPr/>
        </p:nvSpPr>
        <p:spPr>
          <a:xfrm>
            <a:off x="4843271" y="24240566"/>
            <a:ext cx="1923287" cy="676834"/>
          </a:xfrm>
          <a:prstGeom prst="roundRect">
            <a:avLst>
              <a:gd name="adj" fmla="val 14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000" tIns="0" rIns="640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International grants, pilot projects: JICA, JST, GEF</a:t>
            </a:r>
            <a:endParaRPr sz="9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"/>
          <p:cNvSpPr txBox="1"/>
          <p:nvPr/>
        </p:nvSpPr>
        <p:spPr>
          <a:xfrm>
            <a:off x="7244532" y="21074508"/>
            <a:ext cx="6309360" cy="146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6F49A3"/>
                </a:solidFill>
                <a:latin typeface="Arial"/>
                <a:ea typeface="Arial"/>
                <a:cs typeface="Arial"/>
                <a:sym typeface="Arial"/>
              </a:rPr>
              <a:t>BUSINESS POTENTIAL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Wildlife Monitoring as a Service: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automated processing of camera-trap data to provide individual identification and population monitoring reports.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Technology Transfer &amp; Licensing: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development of integrated solutions combining the proposed AI system with edge-AI and camera technologies for on-device wildlife detection.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Startup &amp; International Funding: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 opportunities to establish a spin-off/startup and jointly participate in international grants and pilot projects, including JICA, JST, and GEF.</a:t>
            </a:r>
            <a:endParaRPr/>
          </a:p>
          <a:p>
            <a:pPr marL="0" marR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ESG &amp; Biodiversity Monitoring: </a:t>
            </a: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data-driven wildlife monitoring solutions for mining, energy, and infrastructure companies to support biodiversity assessment and ESG reporting.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1" descr="s4b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837714" y="22985756"/>
            <a:ext cx="4625558" cy="177906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"/>
          <p:cNvSpPr txBox="1"/>
          <p:nvPr/>
        </p:nvSpPr>
        <p:spPr>
          <a:xfrm>
            <a:off x="7178040" y="24840001"/>
            <a:ext cx="6309360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667180"/>
                </a:solidFill>
                <a:latin typeface="Arial"/>
                <a:ea typeface="Arial"/>
                <a:cs typeface="Arial"/>
                <a:sym typeface="Arial"/>
              </a:rPr>
              <a:t>Mazaalai mother and cubs — field camera footage, Gobi National Park</a:t>
            </a:r>
            <a:endParaRPr sz="700" b="0">
              <a:solidFill>
                <a:srgbClr val="6671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"/>
          <p:cNvSpPr/>
          <p:nvPr/>
        </p:nvSpPr>
        <p:spPr>
          <a:xfrm>
            <a:off x="8743480" y="27644794"/>
            <a:ext cx="2377440" cy="731520"/>
          </a:xfrm>
          <a:prstGeom prst="roundRect">
            <a:avLst>
              <a:gd name="adj" fmla="val 18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15 month</a:t>
            </a:r>
            <a:endParaRPr sz="1600" b="1">
              <a:solidFill>
                <a:srgbClr val="EE791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2027.01 – 2028.04</a:t>
            </a:r>
            <a:endParaRPr/>
          </a:p>
        </p:txBody>
      </p:sp>
      <p:sp>
        <p:nvSpPr>
          <p:cNvPr id="159" name="Google Shape;159;p1"/>
          <p:cNvSpPr/>
          <p:nvPr/>
        </p:nvSpPr>
        <p:spPr>
          <a:xfrm>
            <a:off x="8743481" y="26751274"/>
            <a:ext cx="4846520" cy="731520"/>
          </a:xfrm>
          <a:prstGeom prst="roundRect">
            <a:avLst>
              <a:gd name="adj" fmla="val 18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4,916 → 397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Images → Reference Dataset</a:t>
            </a:r>
            <a:endParaRPr sz="8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"/>
          <p:cNvSpPr/>
          <p:nvPr/>
        </p:nvSpPr>
        <p:spPr>
          <a:xfrm>
            <a:off x="11240944" y="27633058"/>
            <a:ext cx="2377440" cy="731520"/>
          </a:xfrm>
          <a:prstGeom prst="roundRect">
            <a:avLst>
              <a:gd name="adj" fmla="val 18000"/>
            </a:avLst>
          </a:prstGeom>
          <a:solidFill>
            <a:srgbClr val="E8F0F9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20–30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143D74"/>
                </a:solidFill>
                <a:latin typeface="Arial"/>
                <a:ea typeface="Arial"/>
                <a:cs typeface="Arial"/>
                <a:sym typeface="Arial"/>
              </a:rPr>
              <a:t>Estimated Remaining Population</a:t>
            </a:r>
            <a:endParaRPr sz="800" b="0">
              <a:solidFill>
                <a:srgbClr val="143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"/>
          <p:cNvSpPr txBox="1"/>
          <p:nvPr/>
        </p:nvSpPr>
        <p:spPr>
          <a:xfrm>
            <a:off x="777240" y="28456128"/>
            <a:ext cx="12856464" cy="146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5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NEXT STEPS</a:t>
            </a:r>
            <a:endParaRPr/>
          </a:p>
        </p:txBody>
      </p:sp>
      <p:sp>
        <p:nvSpPr>
          <p:cNvPr id="162" name="Google Shape;162;p1"/>
          <p:cNvSpPr/>
          <p:nvPr/>
        </p:nvSpPr>
        <p:spPr>
          <a:xfrm>
            <a:off x="777240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2027.01 – 03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Dataset preparation and YOLO model retraining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/>
          <p:nvPr/>
        </p:nvSpPr>
        <p:spPr>
          <a:xfrm>
            <a:off x="3370478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2027.04 – 06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Accuracy evaluation, re-ID method testing, and transition to video-based camera monitoring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5963716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2027.07 – 09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Collection of new field data and re-identification of individual Gobi bears</a:t>
            </a:r>
            <a:endParaRPr sz="7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"/>
          <p:cNvSpPr/>
          <p:nvPr/>
        </p:nvSpPr>
        <p:spPr>
          <a:xfrm>
            <a:off x="8556955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2027.10 – 12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Preparing articles for international journals and defending a doctoral degree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>
            <a:off x="11150193" y="28693872"/>
            <a:ext cx="2483510" cy="93268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9525" cap="flat" cmpd="sng">
            <a:solidFill>
              <a:srgbClr val="D2DC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54850" rIns="731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solidFill>
                  <a:srgbClr val="EE7919"/>
                </a:solidFill>
                <a:latin typeface="Arial"/>
                <a:ea typeface="Arial"/>
                <a:cs typeface="Arial"/>
                <a:sym typeface="Arial"/>
              </a:rPr>
              <a:t>2028.01 – 04</a:t>
            </a:r>
            <a:endParaRPr/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33414F"/>
                </a:solidFill>
                <a:latin typeface="Arial"/>
                <a:ea typeface="Arial"/>
                <a:cs typeface="Arial"/>
                <a:sym typeface="Arial"/>
              </a:rPr>
              <a:t>Final reporting, methodology dissemination, and intellectual property registration</a:t>
            </a:r>
            <a:endParaRPr sz="900" b="0">
              <a:solidFill>
                <a:srgbClr val="3341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0" y="1562"/>
            <a:ext cx="14400213" cy="450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" title="Screenshot 2026-09-15 at 13.40.05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2248450" y="30885503"/>
            <a:ext cx="847100" cy="8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1439</Words>
  <Application>Microsoft Office PowerPoint</Application>
  <PresentationFormat>Custom</PresentationFormat>
  <Paragraphs>115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dynabook</dc:creator>
  <cp:lastModifiedBy>Zaya Tumurbat</cp:lastModifiedBy>
  <cp:revision>1</cp:revision>
  <dcterms:created xsi:type="dcterms:W3CDTF">2013-01-27T09:14:16Z</dcterms:created>
  <dcterms:modified xsi:type="dcterms:W3CDTF">2026-09-15T07:22:53Z</dcterms:modified>
</cp:coreProperties>
</file>