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3" d="100"/>
          <a:sy n="23" d="100"/>
        </p:scale>
        <p:origin x="3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D733-BDF2-43B8-96D7-183EA01C6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5A3D8-7990-4F2B-B49C-BC8D8E145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27755-0DD2-42EB-B537-5E16737DAB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14F59-5088-40F4-AE27-AFEE6BEAAAD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61F35-A20D-4B06-88DA-34C22FE1DD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9648-6DC5-4C3D-A82E-74BAD907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9CB85-0F04-440C-AFC0-0AFACBFB58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A0ED4-DC08-40A4-881D-E4D545C0498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3A87C-ED17-4573-9EA6-00A8777FEF6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6DF60-5DA3-42F7-B71F-1AD2B23FC9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8000C-02A5-4545-843F-5982D780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067A5-E563-4940-B31E-852E19A54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22DB-4DD4-4F3E-8979-86879ACC5D7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FD257-E1C9-4EEE-998E-79DD2A9CFE8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8AB1E-8C80-4EA0-B74C-5C676C0D88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2A139-2BE6-406B-AC18-0EDC1C1A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1E837-E592-44C4-A2CA-B17BB5605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8BFAC-EB11-43B6-9A02-5EA9EC559D6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DBE96-458D-43DC-916D-955B474FDBB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3D8DD-AB68-4E23-804B-2596685451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A6F45-C3B1-48F9-8209-9C2363529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F7419-6130-489B-B962-EC35C43D7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A039-6D7B-4D31-A931-BB299EB9317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78962-3953-48C2-8E28-ED2FF888975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A2D51-6A4F-47B9-A3BB-12ADAF1FA2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5FDD0-8A0A-435B-A200-89F09CD68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5F3E4-B67F-4650-8B3C-4B89CA802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2A8D7-01C9-4F1B-AF58-596AB482B2EB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77CE4-E4BA-4A46-B798-460635B2DBD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E2532-D4A7-4406-B5B0-902511958DC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A8992-0F96-41A0-A939-DFA9AC4DCE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8EC96-D600-4425-9804-D0B8A88FB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EE25-E3B1-4A7F-8CED-67B016B77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70914-C1DE-4C2D-9439-D02D93B32080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02D224-7A0B-43B8-AD6F-297889912F5C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E4BA1F-8D21-4825-9554-926640D4BE87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E1A2EE-E6B9-42E6-87D4-0D30A108BBD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ADA9BB-A53C-414E-983E-8EC83DDE644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2FFD45-2CEE-422D-A360-FCE2E19630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0CD13-F837-49D3-B62E-2E13D0A83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E1C2C1-8BD4-416F-8F93-41A166E7831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744A1C-2B2C-4425-A720-08818B44262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030028-5DBE-4778-8DCA-B56801EB5A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EC2192-C70E-4C4D-9296-910FBF13D51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4ECEFB-707B-4438-840A-87A55BBFAD9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26D60-CBF3-42AD-89E4-19CBBC150F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DC4D-58DB-42AB-AC47-C8A8F5DE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5DFCF-0BA5-4302-90FA-4762F0A32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F2516-8275-4C1F-8130-D3329A4BC9D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3F90E-38A8-4F2F-94BF-61326ABF050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46C29-739C-43FC-A8D4-D1DDE8C05B6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516807-076A-417D-A824-60351372CE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650E2-D1E7-4CB7-AFF5-75C8500D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BC1A93-BCD4-4BAC-9A14-1EFABD60E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A505D0-0F65-440F-92F0-33AEBC240B8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6286A-7B3C-4DC9-BEC0-84F1B72E638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F8993-56FC-4112-98F1-8DEC952BFA7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85790B-731D-4E74-9E2B-7A458002BC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A872E6-6393-49D8-B3C6-CD42F38C1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64104-E783-48DF-BCAD-83A7E4B4B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F050E-7099-4579-BADB-97DBC35219D0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1DB69-17F5-419C-9B4F-11939A16A95D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FCC0B-7344-464C-9CC5-F77BB224B787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3CF573-6FB0-4A8F-863F-3513DF0DFCA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A9E4B81-A5F9-42CC-9484-D76F57627994}"/>
              </a:ext>
            </a:extLst>
          </p:cNvPr>
          <p:cNvSpPr>
            <a:spLocks noGrp="1"/>
          </p:cNvSpPr>
          <p:nvPr/>
        </p:nvSpPr>
        <p:spPr>
          <a:xfrm>
            <a:off x="540000" y="7267634"/>
            <a:ext cx="13320000" cy="2018081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AF1EAB9-18CA-46AC-BDD9-455F8989F429}"/>
              </a:ext>
            </a:extLst>
          </p:cNvPr>
          <p:cNvSpPr>
            <a:spLocks noGrp="1"/>
          </p:cNvSpPr>
          <p:nvPr/>
        </p:nvSpPr>
        <p:spPr>
          <a:xfrm>
            <a:off x="540000" y="9443460"/>
            <a:ext cx="640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3249176-ED76-45F5-90E8-2C690B6A3E56}"/>
              </a:ext>
            </a:extLst>
          </p:cNvPr>
          <p:cNvSpPr>
            <a:spLocks noGrp="1"/>
          </p:cNvSpPr>
          <p:nvPr/>
        </p:nvSpPr>
        <p:spPr>
          <a:xfrm>
            <a:off x="540000" y="9443460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2EE597-0ACB-4D23-95C3-F371A33EA34B}"/>
              </a:ext>
            </a:extLst>
          </p:cNvPr>
          <p:cNvSpPr>
            <a:spLocks noGrp="1"/>
          </p:cNvSpPr>
          <p:nvPr/>
        </p:nvSpPr>
        <p:spPr>
          <a:xfrm>
            <a:off x="702000" y="9458277"/>
            <a:ext cx="608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1. АСУУДАЛ &amp; ЗОРИЛГО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BB46F4-4E7C-4CB1-B922-DA23991CE0EF}"/>
              </a:ext>
            </a:extLst>
          </p:cNvPr>
          <p:cNvSpPr>
            <a:spLocks noGrp="1"/>
          </p:cNvSpPr>
          <p:nvPr/>
        </p:nvSpPr>
        <p:spPr>
          <a:xfrm>
            <a:off x="702000" y="9904398"/>
            <a:ext cx="6084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PROBLEM &amp; OBJECTIVE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EF3299-E33D-4EC7-A317-887C588F19C7}"/>
              </a:ext>
            </a:extLst>
          </p:cNvPr>
          <p:cNvSpPr>
            <a:spLocks noGrp="1"/>
          </p:cNvSpPr>
          <p:nvPr/>
        </p:nvSpPr>
        <p:spPr>
          <a:xfrm>
            <a:off x="676093" y="10493808"/>
            <a:ext cx="4458801" cy="175263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Асуудал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хиймэл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өвдөгтэй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хэрэглэгчийн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ачаалал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эрчим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хүчний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зарцуулалт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өндөр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Идэвхгүй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хиймэл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өвдөг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ачаалалд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дасан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зохицохгүй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идэвхтэй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систем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жин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эрчим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хүчний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өртөгтэй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Зорилго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MBD,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fMBD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/ANCF,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уян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контакт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бодит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өгөгдлийг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нэгтгэн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эрчим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хүчний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хэмнэлттэй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механизмын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үзүүлэлт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тогтоох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7FC5B93-C43C-475E-9A52-40B016D755BB}"/>
              </a:ext>
            </a:extLst>
          </p:cNvPr>
          <p:cNvSpPr>
            <a:spLocks noGrp="1"/>
          </p:cNvSpPr>
          <p:nvPr/>
        </p:nvSpPr>
        <p:spPr>
          <a:xfrm>
            <a:off x="7272000" y="9443460"/>
            <a:ext cx="658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A0A94A04-0CD0-4BF6-A128-B904FF580DEC}"/>
              </a:ext>
            </a:extLst>
          </p:cNvPr>
          <p:cNvSpPr>
            <a:spLocks noGrp="1"/>
          </p:cNvSpPr>
          <p:nvPr/>
        </p:nvSpPr>
        <p:spPr>
          <a:xfrm>
            <a:off x="7272000" y="9443460"/>
            <a:ext cx="65880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22CFB3-A7E6-4A6D-A216-6D205350817C}"/>
              </a:ext>
            </a:extLst>
          </p:cNvPr>
          <p:cNvSpPr>
            <a:spLocks noGrp="1"/>
          </p:cNvSpPr>
          <p:nvPr/>
        </p:nvSpPr>
        <p:spPr>
          <a:xfrm>
            <a:off x="7433999" y="9458277"/>
            <a:ext cx="626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2. АРГА &amp; ХАМТЫН АЖИЛЛАГАА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63D8FA-4C88-473B-95B1-4AC5B7F61E8A}"/>
              </a:ext>
            </a:extLst>
          </p:cNvPr>
          <p:cNvSpPr>
            <a:spLocks noGrp="1"/>
          </p:cNvSpPr>
          <p:nvPr/>
        </p:nvSpPr>
        <p:spPr>
          <a:xfrm>
            <a:off x="7433999" y="9904398"/>
            <a:ext cx="6264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APPROACH &amp; COLLABORATION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A47B80-D3C4-4720-8D58-1EF42A2F6F65}"/>
              </a:ext>
            </a:extLst>
          </p:cNvPr>
          <p:cNvSpPr>
            <a:spLocks noGrp="1"/>
          </p:cNvSpPr>
          <p:nvPr/>
        </p:nvSpPr>
        <p:spPr>
          <a:xfrm>
            <a:off x="7433999" y="10632868"/>
            <a:ext cx="6298728" cy="132174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Суурь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Б.Дондогжамцын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хаалттай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холбоос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уян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контакттай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MBD.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Загвар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ANCF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уян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биет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+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контакт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хүч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+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хиймэл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өвдөгний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slider-link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механизм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Туршилт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CFRP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материал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IMU 100 Hz + treadmill GRF 1000 Hz.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Боловсруулалт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MATLAB, DAE, Runge–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Kutta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Gill, cross-correlation, Butterworth, gait-cycle normalization.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96A0CE9-E9EA-471D-A7FF-679D927E310F}"/>
              </a:ext>
            </a:extLst>
          </p:cNvPr>
          <p:cNvSpPr>
            <a:spLocks noGrp="1"/>
          </p:cNvSpPr>
          <p:nvPr/>
        </p:nvSpPr>
        <p:spPr>
          <a:xfrm>
            <a:off x="540000" y="14070768"/>
            <a:ext cx="13320000" cy="61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F34A44D-418A-422F-99EB-061524FFBBE5}"/>
              </a:ext>
            </a:extLst>
          </p:cNvPr>
          <p:cNvSpPr>
            <a:spLocks noGrp="1"/>
          </p:cNvSpPr>
          <p:nvPr/>
        </p:nvSpPr>
        <p:spPr>
          <a:xfrm>
            <a:off x="540000" y="14070768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05B9DC-850D-438E-8070-8E09EA7A59C1}"/>
              </a:ext>
            </a:extLst>
          </p:cNvPr>
          <p:cNvSpPr>
            <a:spLocks noGrp="1"/>
          </p:cNvSpPr>
          <p:nvPr/>
        </p:nvSpPr>
        <p:spPr>
          <a:xfrm>
            <a:off x="702000" y="14085585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3. ГОЛ ҮР ДҮН, ТЕХНОЛОГИ / БҮТЭЭГДЭХҮҮН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FCCC59-D23F-407E-A095-217AA90C01D3}"/>
              </a:ext>
            </a:extLst>
          </p:cNvPr>
          <p:cNvSpPr>
            <a:spLocks noGrp="1"/>
          </p:cNvSpPr>
          <p:nvPr/>
        </p:nvSpPr>
        <p:spPr>
          <a:xfrm>
            <a:off x="702000" y="14531706"/>
            <a:ext cx="12996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KEY RESULTS, TECHNOLOGY / PRODUCT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7B1C97-4535-4639-A52B-051DB3A141F3}"/>
              </a:ext>
            </a:extLst>
          </p:cNvPr>
          <p:cNvSpPr>
            <a:spLocks noGrp="1"/>
          </p:cNvSpPr>
          <p:nvPr/>
        </p:nvSpPr>
        <p:spPr>
          <a:xfrm>
            <a:off x="720000" y="15079895"/>
            <a:ext cx="9269085" cy="32299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ГОЛ ҮР ДҮН / KEY RESULTS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Уян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контакт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GRF-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ийг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алхалтад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61.35%,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гүйлтэд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34.22%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бууруулсан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(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Б.Дондогжамц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2021).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Алхалтад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2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оргил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гүйлтэд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1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оргил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ба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damping-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аас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үүдэлтэй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хугацааны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зөрүү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тогтоов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CFRP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туршилтад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шахалтын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хүч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1.4 N-д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хүрээд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тогтворжсон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ч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деформаци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үргэлжилсэн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Өвдөгний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өнцөг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–slider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шилжилтийн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хамаарал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шугаман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бус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критик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хөдөлгөөний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хязгааруудыг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MBD-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ээр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тодорхойлов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Бодит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цикл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1.05 s; stance 62%; swing 0.40 s;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хөлийн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өндөр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0.22 m.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GRF: impact ~1000 N, push-off ~800 N (80%); hip 0–40°, knee 0–50°, ankle −10°…+20°.</a:t>
            </a:r>
          </a:p>
          <a:p>
            <a:pPr algn="l">
              <a:buNone/>
            </a:pP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ТЕХНОЛОГИ / PRODUCT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Биологийн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контакт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→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уян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материал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→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хиймэл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өвдөг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→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бодит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өгөгдлийг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холбосон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тооцооллын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дизайн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урсгал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4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судалгааны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дүнг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нэгтгэсэн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механизмын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параметр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ачаалал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энергийн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үнэлгээ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59767654-33DD-4FEA-8EF5-C66B86DEC5E4}"/>
              </a:ext>
            </a:extLst>
          </p:cNvPr>
          <p:cNvSpPr>
            <a:spLocks noGrp="1"/>
          </p:cNvSpPr>
          <p:nvPr/>
        </p:nvSpPr>
        <p:spPr>
          <a:xfrm>
            <a:off x="540000" y="20622768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007F531C-BCAF-4D2C-B4BF-C1BEF20C12E5}"/>
              </a:ext>
            </a:extLst>
          </p:cNvPr>
          <p:cNvSpPr>
            <a:spLocks noGrp="1"/>
          </p:cNvSpPr>
          <p:nvPr/>
        </p:nvSpPr>
        <p:spPr>
          <a:xfrm>
            <a:off x="540000" y="20622768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8A31BC-E72E-4156-9867-5C2A71AC2084}"/>
              </a:ext>
            </a:extLst>
          </p:cNvPr>
          <p:cNvSpPr>
            <a:spLocks noGrp="1"/>
          </p:cNvSpPr>
          <p:nvPr/>
        </p:nvSpPr>
        <p:spPr>
          <a:xfrm>
            <a:off x="702000" y="20637585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4. ПРАКТИК ХЭРЭГЛЭЭ &amp; БИЗНЕСИЙН БОЛОМЖ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09525C9-DEC7-436A-83EE-89046C3D696F}"/>
              </a:ext>
            </a:extLst>
          </p:cNvPr>
          <p:cNvSpPr>
            <a:spLocks noGrp="1"/>
          </p:cNvSpPr>
          <p:nvPr/>
        </p:nvSpPr>
        <p:spPr>
          <a:xfrm>
            <a:off x="702000" y="21083706"/>
            <a:ext cx="12996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APPLICATIONS &amp; BUSINESS POTENTIAL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E4FEA5E-3910-447B-BE10-7E029CB2DE3C}"/>
              </a:ext>
            </a:extLst>
          </p:cNvPr>
          <p:cNvSpPr>
            <a:spLocks noGrp="1"/>
          </p:cNvSpPr>
          <p:nvPr/>
        </p:nvSpPr>
        <p:spPr>
          <a:xfrm>
            <a:off x="774000" y="22128684"/>
            <a:ext cx="9873274" cy="249129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ПРАКТИК ХЭРЭГЛЭЭ / APPLICATIONS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Хиймэл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өвдөг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ортез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экзоскелет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сэргээн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засах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алхалтын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үнэлгээ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Спортын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биомеханик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хөлт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робот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хэрэглэгчид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тохируулсан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туслах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төхөөрөмж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endParaRPr sz="20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БИЗНЕСИЙН БОЛОМЖ / BUSINESS POTENTIAL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Simulation-based mechanism design and verification service.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Эмнэлэг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сэргээн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засах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төв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протез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үйлдвэрлэгчтэй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pilot.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3D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хэвлэлт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технологи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дамжуулалт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лиценз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хамтарсан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бүтээгдэхүүн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086D525-6390-43F3-B5D2-12777ACD8093}"/>
              </a:ext>
            </a:extLst>
          </p:cNvPr>
          <p:cNvSpPr>
            <a:spLocks noGrp="1"/>
          </p:cNvSpPr>
          <p:nvPr/>
        </p:nvSpPr>
        <p:spPr>
          <a:xfrm>
            <a:off x="702000" y="26555705"/>
            <a:ext cx="12996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PARTNERSHIP, IMPACT &amp; NEXT STEPS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B985724-C2F1-465A-89AE-B29E61FD18AC}"/>
              </a:ext>
            </a:extLst>
          </p:cNvPr>
          <p:cNvSpPr>
            <a:spLocks noGrp="1"/>
          </p:cNvSpPr>
          <p:nvPr/>
        </p:nvSpPr>
        <p:spPr>
          <a:xfrm>
            <a:off x="540000" y="30738768"/>
            <a:ext cx="13320000" cy="165599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13C68EEF-CE30-4A70-BF61-0B5615A95F42}"/>
              </a:ext>
            </a:extLst>
          </p:cNvPr>
          <p:cNvSpPr>
            <a:spLocks noGrp="1"/>
          </p:cNvSpPr>
          <p:nvPr/>
        </p:nvSpPr>
        <p:spPr>
          <a:xfrm>
            <a:off x="540000" y="30738768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B7AD0AA-5CED-40CC-A89D-AD4877FC17AC}"/>
              </a:ext>
            </a:extLst>
          </p:cNvPr>
          <p:cNvSpPr>
            <a:spLocks noGrp="1"/>
          </p:cNvSpPr>
          <p:nvPr/>
        </p:nvSpPr>
        <p:spPr>
          <a:xfrm>
            <a:off x="720000" y="30871117"/>
            <a:ext cx="936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6. ХОЛБОО БАРИХ / CONTACT &amp; BUSINESS MATCHING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53A4BE3-7646-46A5-8858-2E6A6FE2EE83}"/>
              </a:ext>
            </a:extLst>
          </p:cNvPr>
          <p:cNvSpPr>
            <a:spLocks noGrp="1"/>
          </p:cNvSpPr>
          <p:nvPr/>
        </p:nvSpPr>
        <p:spPr>
          <a:xfrm>
            <a:off x="720000" y="31416897"/>
            <a:ext cx="972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Дэд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төслийн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ахлагч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Э.Наранбаатар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Судлаач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Б.Дондогжамц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Ч.Пүрэвдорж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тал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lang="ru-RU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Хироаки Вагацума, профессор</a:t>
            </a: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lang="ru-RU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Кьюшүгийн Технологийн Институт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6EEAA535-D2B4-FC16-2D75-51F7086E0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539" y="10465437"/>
            <a:ext cx="1449461" cy="2929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36C4499-4577-26CF-73CD-2007332DA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793" y="12178702"/>
            <a:ext cx="2410807" cy="1301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5D59B0EA-CC9F-81B0-8C56-EDF62D3993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92" y="12136071"/>
            <a:ext cx="2985857" cy="1343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D29D67D-71A6-BED3-81BF-E14945A6A2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35" y="15285764"/>
            <a:ext cx="3685863" cy="439716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73FD00C0-6893-2376-0C02-8180A55411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89" y="18442202"/>
            <a:ext cx="2381711" cy="178732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66694660-8EAD-7E79-E1D8-1702833453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351" y="18392648"/>
            <a:ext cx="2683159" cy="1787323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EA1C9EEF-D555-4838-0B69-2A9B00D31A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281" y="21740279"/>
            <a:ext cx="2531968" cy="3598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F5C1A3-5F4E-1A1C-D430-90EA732E5F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859" y="25934280"/>
            <a:ext cx="10266281" cy="470630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4028387-9358-40AB-D5A4-0FC88602C7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8666" y="12237282"/>
            <a:ext cx="2567427" cy="151496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2709D73-F37F-CF42-0BD5-A23C3429F0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8760" y="18513719"/>
            <a:ext cx="1785916" cy="1564618"/>
          </a:xfrm>
          <a:prstGeom prst="rect">
            <a:avLst/>
          </a:prstGeom>
        </p:spPr>
      </p:pic>
      <p:sp>
        <p:nvSpPr>
          <p:cNvPr id="16" name="Rounded Rectangle 14">
            <a:extLst>
              <a:ext uri="{FF2B5EF4-FFF2-40B4-BE49-F238E27FC236}">
                <a16:creationId xmlns:a16="http://schemas.microsoft.com/office/drawing/2014/main" id="{9E570521-83C4-D215-E1B3-EAEA33ED48D2}"/>
              </a:ext>
            </a:extLst>
          </p:cNvPr>
          <p:cNvSpPr>
            <a:spLocks noGrp="1"/>
          </p:cNvSpPr>
          <p:nvPr/>
        </p:nvSpPr>
        <p:spPr>
          <a:xfrm>
            <a:off x="540000" y="4569716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FAE6F47C-FB90-4C2E-FF0E-16F99FFCB628}"/>
              </a:ext>
            </a:extLst>
          </p:cNvPr>
          <p:cNvSpPr>
            <a:spLocks noGrp="1"/>
          </p:cNvSpPr>
          <p:nvPr/>
        </p:nvSpPr>
        <p:spPr>
          <a:xfrm>
            <a:off x="720000" y="4865315"/>
            <a:ext cx="2160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400" b="1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Судалгааны</a:t>
            </a:r>
            <a:r>
              <a:rPr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чиглэл</a:t>
            </a:r>
            <a:endParaRPr sz="14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04EA65C4-1B5C-040D-C3AF-E301928D194E}"/>
              </a:ext>
            </a:extLst>
          </p:cNvPr>
          <p:cNvSpPr>
            <a:spLocks noGrp="1"/>
          </p:cNvSpPr>
          <p:nvPr/>
        </p:nvSpPr>
        <p:spPr>
          <a:xfrm>
            <a:off x="3330000" y="4569716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D58F92BD-9204-CFE8-F027-587F8531478D}"/>
              </a:ext>
            </a:extLst>
          </p:cNvPr>
          <p:cNvSpPr>
            <a:spLocks noGrp="1"/>
          </p:cNvSpPr>
          <p:nvPr/>
        </p:nvSpPr>
        <p:spPr>
          <a:xfrm>
            <a:off x="3600000" y="4635988"/>
            <a:ext cx="999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mn-M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Дэвшилтэт технологид суурилсан үйлдвэрлэл, үйлчилгээ ба ахуйн ухаалаг системийн хөгжүүлэлтийн судалгаа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7245B0DF-BB7C-8B39-0F9B-1B83E933365B}"/>
              </a:ext>
            </a:extLst>
          </p:cNvPr>
          <p:cNvSpPr>
            <a:spLocks noGrp="1"/>
          </p:cNvSpPr>
          <p:nvPr/>
        </p:nvSpPr>
        <p:spPr>
          <a:xfrm>
            <a:off x="3600000" y="5504506"/>
            <a:ext cx="999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mn-M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Үйлдвэрлэл</a:t>
            </a:r>
            <a:r>
              <a:rPr lang="en-US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,</a:t>
            </a:r>
            <a:r>
              <a:rPr lang="mn-M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үйлчилгээний ухаалаг роботын хөгжүүлэлт, судалгаа</a:t>
            </a:r>
            <a:endParaRPr lang="en-US" sz="24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E86C471D-3932-E75C-FE77-39EBE2B610EB}"/>
              </a:ext>
            </a:extLst>
          </p:cNvPr>
          <p:cNvSpPr>
            <a:spLocks noGrp="1"/>
          </p:cNvSpPr>
          <p:nvPr/>
        </p:nvSpPr>
        <p:spPr>
          <a:xfrm>
            <a:off x="3600000" y="6424023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Түлхүүр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үг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Робот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Динамик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Олон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биеийн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динамик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Хөлт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робот</a:t>
            </a:r>
            <a:endParaRPr sz="12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2791FD81-B6AB-03E5-469E-783EA2DC347D}"/>
              </a:ext>
            </a:extLst>
          </p:cNvPr>
          <p:cNvSpPr>
            <a:spLocks noGrp="1"/>
          </p:cNvSpPr>
          <p:nvPr/>
        </p:nvSpPr>
        <p:spPr>
          <a:xfrm>
            <a:off x="3600000" y="6751843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200" b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ШУТИС–МИТС • Кьюшүгийн Технологийн институт • MJEED–JICA J23A16</a:t>
            </a: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7525DE84-104B-9492-0A49-5396BA62DC6B}"/>
              </a:ext>
            </a:extLst>
          </p:cNvPr>
          <p:cNvSpPr>
            <a:spLocks noGrp="1"/>
          </p:cNvSpPr>
          <p:nvPr/>
        </p:nvSpPr>
        <p:spPr>
          <a:xfrm>
            <a:off x="630000" y="5283431"/>
            <a:ext cx="2340000" cy="156796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mn-M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Автоматжуулалт</a:t>
            </a:r>
            <a:r>
              <a:rPr lang="en-US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, </a:t>
            </a:r>
            <a:r>
              <a:rPr lang="mn-M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Системийн инженерчлэл</a:t>
            </a: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J23A16-</a:t>
            </a:r>
            <a:r>
              <a:rPr lang="mn-M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C98FCD70-9547-650F-EAF4-8E02E955E997}"/>
              </a:ext>
            </a:extLst>
          </p:cNvPr>
          <p:cNvSpPr>
            <a:spLocks noGrp="1"/>
          </p:cNvSpPr>
          <p:nvPr/>
        </p:nvSpPr>
        <p:spPr>
          <a:xfrm>
            <a:off x="720000" y="7338814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Монголын тал / багийн 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Box 24">
            <a:extLst>
              <a:ext uri="{FF2B5EF4-FFF2-40B4-BE49-F238E27FC236}">
                <a16:creationId xmlns:a16="http://schemas.microsoft.com/office/drawing/2014/main" id="{0101AF11-1091-6C1D-23F3-E47D5FA09CE3}"/>
              </a:ext>
            </a:extLst>
          </p:cNvPr>
          <p:cNvSpPr>
            <a:spLocks noGrp="1"/>
          </p:cNvSpPr>
          <p:nvPr/>
        </p:nvSpPr>
        <p:spPr>
          <a:xfrm>
            <a:off x="684000" y="8651850"/>
            <a:ext cx="6120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-US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Э</a:t>
            </a:r>
            <a:r>
              <a:rPr lang="mn-M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.Наранбаатар, доктор </a:t>
            </a:r>
            <a:r>
              <a:rPr lang="en-US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Ph.D</a:t>
            </a:r>
            <a:r>
              <a:rPr lang="en-US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)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ШУТИС-МИТС</a:t>
            </a:r>
            <a:endParaRPr lang="en-US" sz="160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TextBox 25">
            <a:extLst>
              <a:ext uri="{FF2B5EF4-FFF2-40B4-BE49-F238E27FC236}">
                <a16:creationId xmlns:a16="http://schemas.microsoft.com/office/drawing/2014/main" id="{161569F7-5143-0CD7-5321-98E7D95FD65D}"/>
              </a:ext>
            </a:extLst>
          </p:cNvPr>
          <p:cNvSpPr>
            <a:spLocks noGrp="1"/>
          </p:cNvSpPr>
          <p:nvPr/>
        </p:nvSpPr>
        <p:spPr>
          <a:xfrm>
            <a:off x="6948000" y="7334436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тал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/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багийн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TextBox 26">
            <a:extLst>
              <a:ext uri="{FF2B5EF4-FFF2-40B4-BE49-F238E27FC236}">
                <a16:creationId xmlns:a16="http://schemas.microsoft.com/office/drawing/2014/main" id="{D3764B05-ECDD-64F3-B248-B277A12FD083}"/>
              </a:ext>
            </a:extLst>
          </p:cNvPr>
          <p:cNvSpPr>
            <a:spLocks noGrp="1"/>
          </p:cNvSpPr>
          <p:nvPr/>
        </p:nvSpPr>
        <p:spPr>
          <a:xfrm>
            <a:off x="6954743" y="8654259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Хироаки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Вагацума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Кьюшүгийн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Технологийн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Институт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TextBox 23">
            <a:extLst>
              <a:ext uri="{FF2B5EF4-FFF2-40B4-BE49-F238E27FC236}">
                <a16:creationId xmlns:a16="http://schemas.microsoft.com/office/drawing/2014/main" id="{2050AC92-A039-956E-6783-4626E01ECEC4}"/>
              </a:ext>
            </a:extLst>
          </p:cNvPr>
          <p:cNvSpPr>
            <a:spLocks noGrp="1"/>
          </p:cNvSpPr>
          <p:nvPr/>
        </p:nvSpPr>
        <p:spPr>
          <a:xfrm>
            <a:off x="680629" y="8389579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Багийн дэд төслийн 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TextBox 25">
            <a:extLst>
              <a:ext uri="{FF2B5EF4-FFF2-40B4-BE49-F238E27FC236}">
                <a16:creationId xmlns:a16="http://schemas.microsoft.com/office/drawing/2014/main" id="{C306B554-2D45-21B6-15E5-07A089B9D32E}"/>
              </a:ext>
            </a:extLst>
          </p:cNvPr>
          <p:cNvSpPr>
            <a:spLocks noGrp="1"/>
          </p:cNvSpPr>
          <p:nvPr/>
        </p:nvSpPr>
        <p:spPr>
          <a:xfrm>
            <a:off x="6948000" y="8385201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Япон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талын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дэд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төслийн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dirty="0" err="1">
                <a:solidFill>
                  <a:srgbClr val="143D74"/>
                </a:solidFill>
                <a:latin typeface="Arial"/>
                <a:ea typeface="Arial"/>
                <a:cs typeface="Arial"/>
              </a:rPr>
              <a:t>ахлагч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TextBox 26">
            <a:extLst>
              <a:ext uri="{FF2B5EF4-FFF2-40B4-BE49-F238E27FC236}">
                <a16:creationId xmlns:a16="http://schemas.microsoft.com/office/drawing/2014/main" id="{5F19A1F3-A963-FBF8-C363-1CA7D6E194D9}"/>
              </a:ext>
            </a:extLst>
          </p:cNvPr>
          <p:cNvSpPr>
            <a:spLocks noGrp="1"/>
          </p:cNvSpPr>
          <p:nvPr/>
        </p:nvSpPr>
        <p:spPr>
          <a:xfrm>
            <a:off x="6954743" y="7634566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Хироки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Кишикава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Токушима Их Сургууль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TextBox 26">
            <a:extLst>
              <a:ext uri="{FF2B5EF4-FFF2-40B4-BE49-F238E27FC236}">
                <a16:creationId xmlns:a16="http://schemas.microsoft.com/office/drawing/2014/main" id="{2C48C81C-6F8D-70FB-D547-05029EC583A1}"/>
              </a:ext>
            </a:extLst>
          </p:cNvPr>
          <p:cNvSpPr>
            <a:spLocks noGrp="1"/>
          </p:cNvSpPr>
          <p:nvPr/>
        </p:nvSpPr>
        <p:spPr>
          <a:xfrm>
            <a:off x="684000" y="7692105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Б.</a:t>
            </a:r>
            <a:r>
              <a:rPr lang="en-US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О</a:t>
            </a:r>
            <a:r>
              <a:rPr lang="mn-M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тгонбаяр, профессор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lang="mn-M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ШУТИС-МХТС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FF9D94-C98F-6FE9-708F-204CA01DFD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" y="-56739"/>
            <a:ext cx="14400213" cy="45000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1E7411-AC64-2993-7E3B-74116DD824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989" y="31325137"/>
            <a:ext cx="1059260" cy="105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0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520</Words>
  <Application>Microsoft Office PowerPoint</Application>
  <DocSecurity>0</DocSecurity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Zaya Tumurbat</cp:lastModifiedBy>
  <cp:revision>13</cp:revision>
  <dcterms:created xsi:type="dcterms:W3CDTF">2026-09-01T08:33:42Z</dcterms:created>
  <dcterms:modified xsi:type="dcterms:W3CDTF">2026-09-15T07:08:57Z</dcterms:modified>
</cp:coreProperties>
</file>