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14400213" cy="32399288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210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D733-BDF2-43B8-96D7-183EA01C6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5A3D8-7990-4F2B-B49C-BC8D8E145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27755-0DD2-42EB-B537-5E16737DAB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F14F59-5088-40F4-AE27-AFEE6BEAAAD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E61F35-A20D-4B06-88DA-34C22FE1DD4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D9648-6DC5-4C3D-A82E-74BAD9076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9CB85-0F04-440C-AFC0-0AFACBFB58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7A0ED4-DC08-40A4-881D-E4D545C0498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3A87C-ED17-4573-9EA6-00A8777FEF6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6DF60-5DA3-42F7-B71F-1AD2B23FC96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8000C-02A5-4545-843F-5982D7809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4067A5-E563-4940-B31E-852E19A54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322DB-4DD4-4F3E-8979-86879ACC5D7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FD257-E1C9-4EEE-998E-79DD2A9CFE8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A8AB1E-8C80-4EA0-B74C-5C676C0D881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2A139-2BE6-406B-AC18-0EDC1C1A7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B1E837-E592-44C4-A2CA-B17BB5605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68BFAC-EB11-43B6-9A02-5EA9EC559D6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DBE96-458D-43DC-916D-955B474FDBB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3D8DD-AB68-4E23-804B-2596685451A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A6F45-C3B1-48F9-8209-9C2363529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buNone/>
              <a:defRPr sz="4000" b="1" cap="all"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F7419-6130-489B-B962-EC35C43D74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94A039-6D7B-4D31-A931-BB299EB9317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D78962-3953-48C2-8E28-ED2FF888975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3A2D51-6A4F-47B9-A3BB-12ADAF1FA26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5FDD0-8A0A-435B-A200-89F09CD68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5F3E4-B67F-4650-8B3C-4B89CA8021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02A8D7-01C9-4F1B-AF58-596AB482B2EB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77CE4-E4BA-4A46-B798-460635B2DBD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9E2532-D4A7-4406-B5B0-902511958DC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A8992-0F96-41A0-A939-DFA9AC4DCE7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68EC96-D600-4425-9804-D0B8A88FB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buNone/>
              <a:defRPr/>
            </a:lvl1pPr>
          </a:lstStyle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EE25-E3B1-4A7F-8CED-67B016B77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70914-C1DE-4C2D-9439-D02D93B32080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02D224-7A0B-43B8-AD6F-297889912F5C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E4BA1F-8D21-4825-9554-926640D4BE87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E1A2EE-E6B9-42E6-87D4-0D30A108BBD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CADA9BB-A53C-414E-983E-8EC83DDE644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2FFD45-2CEE-422D-A360-FCE2E196305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0CD13-F837-49D3-B62E-2E13D0A830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E1C2C1-8BD4-416F-8F93-41A166E7831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744A1C-2B2C-4425-A720-08818B44262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030028-5DBE-4778-8DCA-B56801EB5A3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8EC2192-C70E-4C4D-9296-910FBF13D51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4ECEFB-707B-4438-840A-87A55BBFAD9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F26D60-CBF3-42AD-89E4-19CBBC150F6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FDC4D-58DB-42AB-AC47-C8A8F5DED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55DFCF-0BA5-4302-90FA-4762F0A32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F2516-8275-4C1F-8130-D3329A4BC9D4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3F90E-38A8-4F2F-94BF-61326ABF0509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A46C29-739C-43FC-A8D4-D1DDE8C05B6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516807-076A-417D-A824-60351372CE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650E2-D1E7-4CB7-AFF5-75C8500D4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BC1A93-BCD4-4BAC-9A14-1EFABD60E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A505D0-0F65-440F-92F0-33AEBC240B8C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76286A-7B3C-4DC9-BEC0-84F1B72E638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3F8993-56FC-4112-98F1-8DEC952BFA7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85790B-731D-4E74-9E2B-7A458002BCC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1FF6DA9-008F-8B48-92A6-B652298478BF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A872E6-6393-49D8-B3C6-CD42F38C1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64104-E783-48DF-BCAD-83A7E4B4B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Click to edit Master text styles</a:t>
            </a:r>
          </a:p>
          <a:p>
            <a:pPr lvl="1">
              <a:buNone/>
            </a:pPr>
            <a:r>
              <a:t>Second level</a:t>
            </a:r>
          </a:p>
          <a:p>
            <a:pPr lvl="2">
              <a:buNone/>
            </a:pPr>
            <a:r>
              <a:t>Third level</a:t>
            </a:r>
          </a:p>
          <a:p>
            <a:pPr lvl="3">
              <a:buNone/>
            </a:pPr>
            <a:r>
              <a:t>Fourth level</a:t>
            </a:r>
          </a:p>
          <a:p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0F050E-7099-4579-BADB-97DBC35219D0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t>9/15/2026</a:t>
            </a:fld>
            <a:endParaRPr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1DB69-17F5-419C-9B4F-11939A16A95D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FCC0B-7344-464C-9CC5-F77BB224B787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3CF573-6FB0-4A8F-863F-3513DF0DFCA2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4400000" cy="32400000"/>
          </a:xfrm>
          <a:prstGeom prst="rect">
            <a:avLst/>
          </a:prstGeom>
          <a:solidFill>
            <a:srgbClr val="F5F8FC"/>
          </a:solidFill>
          <a:ln>
            <a:solidFill>
              <a:srgbClr val="F5F8F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D15CBD52-0371-4A10-A0CD-24626DA8D524}"/>
              </a:ext>
            </a:extLst>
          </p:cNvPr>
          <p:cNvSpPr>
            <a:spLocks noGrp="1"/>
          </p:cNvSpPr>
          <p:nvPr/>
        </p:nvSpPr>
        <p:spPr>
          <a:xfrm>
            <a:off x="3330000" y="4569716"/>
            <a:ext cx="10530000" cy="2520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A9E4B81-A5F9-42CC-9484-D76F57627994}"/>
              </a:ext>
            </a:extLst>
          </p:cNvPr>
          <p:cNvSpPr>
            <a:spLocks noGrp="1"/>
          </p:cNvSpPr>
          <p:nvPr/>
        </p:nvSpPr>
        <p:spPr>
          <a:xfrm>
            <a:off x="540000" y="7267634"/>
            <a:ext cx="13320000" cy="2018081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AAF1EAB9-18CA-46AC-BDD9-455F8989F429}"/>
              </a:ext>
            </a:extLst>
          </p:cNvPr>
          <p:cNvSpPr>
            <a:spLocks noGrp="1"/>
          </p:cNvSpPr>
          <p:nvPr/>
        </p:nvSpPr>
        <p:spPr>
          <a:xfrm>
            <a:off x="540000" y="9485024"/>
            <a:ext cx="640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53249176-ED76-45F5-90E8-2C690B6A3E56}"/>
              </a:ext>
            </a:extLst>
          </p:cNvPr>
          <p:cNvSpPr>
            <a:spLocks noGrp="1"/>
          </p:cNvSpPr>
          <p:nvPr/>
        </p:nvSpPr>
        <p:spPr>
          <a:xfrm>
            <a:off x="540000" y="9485024"/>
            <a:ext cx="6408000" cy="661977"/>
          </a:xfrm>
          <a:prstGeom prst="roundRect">
            <a:avLst/>
          </a:prstGeom>
          <a:solidFill>
            <a:srgbClr val="2274B7"/>
          </a:solidFill>
          <a:ln>
            <a:solidFill>
              <a:srgbClr val="2274B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E2EE597-0ACB-4D23-95C3-F371A33EA34B}"/>
              </a:ext>
            </a:extLst>
          </p:cNvPr>
          <p:cNvSpPr>
            <a:spLocks noGrp="1"/>
          </p:cNvSpPr>
          <p:nvPr/>
        </p:nvSpPr>
        <p:spPr>
          <a:xfrm>
            <a:off x="702000" y="9499841"/>
            <a:ext cx="608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1. PROBLEM &amp; OBJECTIVES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EF3299-E33D-4EC7-A317-887C588F19C7}"/>
              </a:ext>
            </a:extLst>
          </p:cNvPr>
          <p:cNvSpPr>
            <a:spLocks noGrp="1"/>
          </p:cNvSpPr>
          <p:nvPr/>
        </p:nvSpPr>
        <p:spPr>
          <a:xfrm>
            <a:off x="676093" y="10399995"/>
            <a:ext cx="4458801" cy="175263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Problem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artificial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with knees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user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walking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load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energy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power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spending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high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Inactive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artificial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knee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under load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accustomed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incompatible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active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system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weight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energy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power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expensive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Objective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MBD,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fMBD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/ANCF,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flexible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contact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and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real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walking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data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together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energy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power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economical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mechanism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indicator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to establish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C7FC5B93-C43C-475E-9A52-40B016D755BB}"/>
              </a:ext>
            </a:extLst>
          </p:cNvPr>
          <p:cNvSpPr>
            <a:spLocks noGrp="1"/>
          </p:cNvSpPr>
          <p:nvPr/>
        </p:nvSpPr>
        <p:spPr>
          <a:xfrm>
            <a:off x="7272000" y="9485024"/>
            <a:ext cx="6588000" cy="43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A0A94A04-0CD0-4BF6-A128-B904FF580DEC}"/>
              </a:ext>
            </a:extLst>
          </p:cNvPr>
          <p:cNvSpPr>
            <a:spLocks noGrp="1"/>
          </p:cNvSpPr>
          <p:nvPr/>
        </p:nvSpPr>
        <p:spPr>
          <a:xfrm>
            <a:off x="7272000" y="9485024"/>
            <a:ext cx="6588000" cy="661977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22CFB3-A7E6-4A6D-A216-6D205350817C}"/>
              </a:ext>
            </a:extLst>
          </p:cNvPr>
          <p:cNvSpPr>
            <a:spLocks noGrp="1"/>
          </p:cNvSpPr>
          <p:nvPr/>
        </p:nvSpPr>
        <p:spPr>
          <a:xfrm>
            <a:off x="7433999" y="9499841"/>
            <a:ext cx="6264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2. METHODS &amp; COLLABORATION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A47B80-D3C4-4720-8D58-1EF42A2F6F65}"/>
              </a:ext>
            </a:extLst>
          </p:cNvPr>
          <p:cNvSpPr>
            <a:spLocks noGrp="1"/>
          </p:cNvSpPr>
          <p:nvPr/>
        </p:nvSpPr>
        <p:spPr>
          <a:xfrm>
            <a:off x="7433999" y="10463484"/>
            <a:ext cx="6298728" cy="132174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Base :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B.Dondogjamt</a:t>
            </a:r>
            <a:r>
              <a:rPr lang="en-US"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’s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closed link and flexible MBD with contact 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Model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ANCF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elastic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body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+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contact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power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+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artificial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knee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slider-link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mechanism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Test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CFRP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material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IMU 100 Hz + treadmill GRF 1000 Hz.</a:t>
            </a:r>
          </a:p>
          <a:p>
            <a:pPr algn="l">
              <a:buNone/>
            </a:pP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Processing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MATLAB, DAE, Runge- </a:t>
            </a:r>
            <a:r>
              <a:rPr sz="14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Kutta </a:t>
            </a:r>
            <a:r>
              <a:rPr sz="14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Gill, cross-correlation, Butterworth, gait-cycle normalization.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496A0CE9-E9EA-471D-A7FF-679D927E310F}"/>
              </a:ext>
            </a:extLst>
          </p:cNvPr>
          <p:cNvSpPr>
            <a:spLocks noGrp="1"/>
          </p:cNvSpPr>
          <p:nvPr/>
        </p:nvSpPr>
        <p:spPr>
          <a:xfrm>
            <a:off x="540000" y="14070768"/>
            <a:ext cx="13320000" cy="619200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FF34A44D-418A-422F-99EB-061524FFBBE5}"/>
              </a:ext>
            </a:extLst>
          </p:cNvPr>
          <p:cNvSpPr>
            <a:spLocks noGrp="1"/>
          </p:cNvSpPr>
          <p:nvPr/>
        </p:nvSpPr>
        <p:spPr>
          <a:xfrm>
            <a:off x="540000" y="14070768"/>
            <a:ext cx="13320000" cy="778449"/>
          </a:xfrm>
          <a:prstGeom prst="roundRect">
            <a:avLst/>
          </a:prstGeom>
          <a:solidFill>
            <a:srgbClr val="46934E"/>
          </a:solidFill>
          <a:ln>
            <a:solidFill>
              <a:srgbClr val="4693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505B9DC-850D-438E-8070-8E09EA7A59C1}"/>
              </a:ext>
            </a:extLst>
          </p:cNvPr>
          <p:cNvSpPr>
            <a:spLocks noGrp="1"/>
          </p:cNvSpPr>
          <p:nvPr/>
        </p:nvSpPr>
        <p:spPr>
          <a:xfrm>
            <a:off x="702000" y="14085585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3. </a:t>
            </a:r>
            <a:r>
              <a:rPr lang="en-US"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KEY RESULTS, TECHNOLOGY / PRODUCT</a:t>
            </a:r>
            <a:endParaRPr sz="28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7B1C97-4535-4639-A52B-051DB3A141F3}"/>
              </a:ext>
            </a:extLst>
          </p:cNvPr>
          <p:cNvSpPr>
            <a:spLocks noGrp="1"/>
          </p:cNvSpPr>
          <p:nvPr/>
        </p:nvSpPr>
        <p:spPr>
          <a:xfrm>
            <a:off x="720000" y="15079895"/>
            <a:ext cx="9269085" cy="322995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KEY RESULTS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Flexible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contact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GRF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61.35% reduction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in walking and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34.22%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reduction in running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(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B. Dondogjamts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2021).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2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peaks for walking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1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peak for running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and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damping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​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caused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period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difference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determined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CFRP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testing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compression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The force reaches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1.4 N. even though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it is stable , deformation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continued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Knee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angle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–slider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transition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relationship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linear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not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;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critical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movement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limits by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MBD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defined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Real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gait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cycle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1.05 s; stance 62%; swing 0.40 s;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foot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Height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0.22 m.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GRF: impact ~1000 N, push-off ~800 N (80%); hip 0–40°, knee 0–50°, ankle −10°...+20°.</a:t>
            </a:r>
          </a:p>
          <a:p>
            <a:pPr algn="l">
              <a:buNone/>
            </a:pP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TECHNOLOGY / PRODUCT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Biological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contact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→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flexible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material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→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artificial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knee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→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real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walking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data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connected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calculation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design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flow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4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studies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seed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result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combined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mechanism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parameters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load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energy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evaluation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59767654-33DD-4FEA-8EF5-C66B86DEC5E4}"/>
              </a:ext>
            </a:extLst>
          </p:cNvPr>
          <p:cNvSpPr>
            <a:spLocks noGrp="1"/>
          </p:cNvSpPr>
          <p:nvPr/>
        </p:nvSpPr>
        <p:spPr>
          <a:xfrm>
            <a:off x="540000" y="20622768"/>
            <a:ext cx="13320000" cy="4075270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007F531C-BCAF-4D2C-B4BF-C1BEF20C12E5}"/>
              </a:ext>
            </a:extLst>
          </p:cNvPr>
          <p:cNvSpPr>
            <a:spLocks noGrp="1"/>
          </p:cNvSpPr>
          <p:nvPr/>
        </p:nvSpPr>
        <p:spPr>
          <a:xfrm>
            <a:off x="540000" y="20622768"/>
            <a:ext cx="13320000" cy="917999"/>
          </a:xfrm>
          <a:prstGeom prst="roundRect">
            <a:avLst/>
          </a:prstGeom>
          <a:solidFill>
            <a:srgbClr val="6F49A3"/>
          </a:solidFill>
          <a:ln>
            <a:solidFill>
              <a:srgbClr val="6F49A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8A31BC-E72E-4156-9867-5C2A71AC2084}"/>
              </a:ext>
            </a:extLst>
          </p:cNvPr>
          <p:cNvSpPr>
            <a:spLocks noGrp="1"/>
          </p:cNvSpPr>
          <p:nvPr/>
        </p:nvSpPr>
        <p:spPr>
          <a:xfrm>
            <a:off x="702000" y="20637585"/>
            <a:ext cx="12996000" cy="459968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r>
              <a:rPr sz="28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4. APPLICATIONS &amp; BUSINESS </a:t>
            </a:r>
            <a:r>
              <a:rPr lang="en-US" sz="28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POTENTIAL</a:t>
            </a:r>
            <a:endParaRPr sz="28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E4FEA5E-3910-447B-BE10-7E029CB2DE3C}"/>
              </a:ext>
            </a:extLst>
          </p:cNvPr>
          <p:cNvSpPr>
            <a:spLocks noGrp="1"/>
          </p:cNvSpPr>
          <p:nvPr/>
        </p:nvSpPr>
        <p:spPr>
          <a:xfrm>
            <a:off x="774000" y="21766333"/>
            <a:ext cx="9873274" cy="249129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PRACTICAL APPLICATIONS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Artificial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knee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orthosis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/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exoskeleton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rehabilitation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fix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walking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evaluation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Sports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biomechanics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foot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robots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users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adjusted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help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device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endParaRPr sz="20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BUSINESS POTENTIAL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Simulation-based mechanism design and verification service.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Hospital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rehabilitation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fix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center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prosthesis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pilot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with manufacturer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  <a:p>
            <a:pPr algn="l">
              <a:buNone/>
            </a:pP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3D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printing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technology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transmission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license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joint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 </a:t>
            </a:r>
            <a:r>
              <a:rPr sz="20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product </a:t>
            </a:r>
            <a:r>
              <a:rPr sz="20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086D525-6390-43F3-B5D2-12777ACD8093}"/>
              </a:ext>
            </a:extLst>
          </p:cNvPr>
          <p:cNvSpPr>
            <a:spLocks noGrp="1"/>
          </p:cNvSpPr>
          <p:nvPr/>
        </p:nvSpPr>
        <p:spPr>
          <a:xfrm>
            <a:off x="702000" y="26555705"/>
            <a:ext cx="12996000" cy="244525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40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PARTNERSHIP, IMPACT &amp; NEXT STEPS</a:t>
            </a:r>
          </a:p>
        </p:txBody>
      </p:sp>
      <p:sp>
        <p:nvSpPr>
          <p:cNvPr id="53" name="Rounded Rectangle 52">
            <a:extLst>
              <a:ext uri="{FF2B5EF4-FFF2-40B4-BE49-F238E27FC236}">
                <a16:creationId xmlns:a16="http://schemas.microsoft.com/office/drawing/2014/main" id="{2B985724-C2F1-465A-89AE-B29E61FD18AC}"/>
              </a:ext>
            </a:extLst>
          </p:cNvPr>
          <p:cNvSpPr>
            <a:spLocks noGrp="1"/>
          </p:cNvSpPr>
          <p:nvPr/>
        </p:nvSpPr>
        <p:spPr>
          <a:xfrm>
            <a:off x="540000" y="30738768"/>
            <a:ext cx="13320000" cy="1655999"/>
          </a:xfrm>
          <a:prstGeom prst="roundRect">
            <a:avLst/>
          </a:prstGeom>
          <a:solidFill>
            <a:srgbClr val="FFFFFF"/>
          </a:solidFill>
          <a:ln>
            <a:solidFill>
              <a:srgbClr val="D2DC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13C68EEF-CE30-4A70-BF61-0B5615A95F42}"/>
              </a:ext>
            </a:extLst>
          </p:cNvPr>
          <p:cNvSpPr>
            <a:spLocks noGrp="1"/>
          </p:cNvSpPr>
          <p:nvPr/>
        </p:nvSpPr>
        <p:spPr>
          <a:xfrm>
            <a:off x="540000" y="30738768"/>
            <a:ext cx="13320000" cy="540000"/>
          </a:xfrm>
          <a:prstGeom prst="roundRect">
            <a:avLst/>
          </a:prstGeom>
          <a:solidFill>
            <a:srgbClr val="143D74"/>
          </a:solidFill>
          <a:ln>
            <a:solidFill>
              <a:srgbClr val="143D7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 sz="400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B7AD0AA-5CED-40CC-A89D-AD4877FC17AC}"/>
              </a:ext>
            </a:extLst>
          </p:cNvPr>
          <p:cNvSpPr>
            <a:spLocks noGrp="1"/>
          </p:cNvSpPr>
          <p:nvPr/>
        </p:nvSpPr>
        <p:spPr>
          <a:xfrm>
            <a:off x="720000" y="30871117"/>
            <a:ext cx="936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6. CONTACT &amp; BUSINESS MATCHING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53A4BE3-7646-46A5-8858-2E6A6FE2EE83}"/>
              </a:ext>
            </a:extLst>
          </p:cNvPr>
          <p:cNvSpPr>
            <a:spLocks noGrp="1"/>
          </p:cNvSpPr>
          <p:nvPr/>
        </p:nvSpPr>
        <p:spPr>
          <a:xfrm>
            <a:off x="720000" y="31601562"/>
            <a:ext cx="9720000" cy="39841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-US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Sub coordinator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: </a:t>
            </a:r>
            <a:r>
              <a:rPr lang="en-US"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E.Naranbaatar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| Lead Researcher: </a:t>
            </a:r>
            <a:r>
              <a:rPr lang="en-US"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B.Dondogjamts</a:t>
            </a:r>
            <a:r>
              <a:rPr lang="en-US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Ch.Purevdorj</a:t>
            </a:r>
            <a:r>
              <a:rPr lang="en-US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</a:t>
            </a:r>
            <a:endParaRPr sz="12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pPr algn="l">
              <a:buNone/>
            </a:pPr>
            <a:r>
              <a:rPr lang="en-US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J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apan Counterpart: Hiroaki Wagatsuma, </a:t>
            </a:r>
            <a:r>
              <a:rPr sz="12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Kyutech</a:t>
            </a:r>
            <a:endParaRPr sz="12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6EEAA535-D2B4-FC16-2D75-51F7086E0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2539" y="10507001"/>
            <a:ext cx="1449461" cy="29291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36C4499-4577-26CF-73CD-2007332DA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793" y="12220266"/>
            <a:ext cx="2410807" cy="13010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5D59B0EA-CC9F-81B0-8C56-EDF62D3993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92" y="12177635"/>
            <a:ext cx="2985857" cy="13436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5D29D67D-71A6-BED3-81BF-E14945A6A2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835" y="15285764"/>
            <a:ext cx="3685863" cy="439716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73FD00C0-6893-2376-0C02-8180A55411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289" y="18442202"/>
            <a:ext cx="2381711" cy="1787323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66694660-8EAD-7E79-E1D8-17028334539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9351" y="18392648"/>
            <a:ext cx="2683159" cy="1787323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EA1C9EEF-D555-4838-0B69-2A9B00D31A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274" y="21753306"/>
            <a:ext cx="1771255" cy="2517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64028387-9358-40AB-D5A4-0FC88602C7D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8666" y="12278846"/>
            <a:ext cx="2567427" cy="151496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12709D73-F37F-CF42-0BD5-A23C3429F03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8760" y="18513719"/>
            <a:ext cx="1785916" cy="1564618"/>
          </a:xfrm>
          <a:prstGeom prst="rect">
            <a:avLst/>
          </a:prstGeom>
        </p:spPr>
      </p:pic>
      <p:sp>
        <p:nvSpPr>
          <p:cNvPr id="48" name="TextBox 23">
            <a:extLst>
              <a:ext uri="{FF2B5EF4-FFF2-40B4-BE49-F238E27FC236}">
                <a16:creationId xmlns:a16="http://schemas.microsoft.com/office/drawing/2014/main" id="{69B06E47-63D2-E0DF-5F9E-5E105560D598}"/>
              </a:ext>
            </a:extLst>
          </p:cNvPr>
          <p:cNvSpPr>
            <a:spLocks noGrp="1"/>
          </p:cNvSpPr>
          <p:nvPr/>
        </p:nvSpPr>
        <p:spPr>
          <a:xfrm>
            <a:off x="720000" y="7338814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MONGOLIAN TEAM LEADER</a:t>
            </a:r>
          </a:p>
        </p:txBody>
      </p:sp>
      <p:sp>
        <p:nvSpPr>
          <p:cNvPr id="49" name="TextBox 24">
            <a:extLst>
              <a:ext uri="{FF2B5EF4-FFF2-40B4-BE49-F238E27FC236}">
                <a16:creationId xmlns:a16="http://schemas.microsoft.com/office/drawing/2014/main" id="{3FED0756-3BDA-4706-3E32-6F8CDA19B519}"/>
              </a:ext>
            </a:extLst>
          </p:cNvPr>
          <p:cNvSpPr>
            <a:spLocks noGrp="1"/>
          </p:cNvSpPr>
          <p:nvPr/>
        </p:nvSpPr>
        <p:spPr>
          <a:xfrm>
            <a:off x="684000" y="8651850"/>
            <a:ext cx="6120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E. Naranbaatar, Ph.D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  <a:p>
            <a:r>
              <a:rPr lang="en" sz="160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Mongolian University of Science and Technology, SMET</a:t>
            </a:r>
          </a:p>
        </p:txBody>
      </p:sp>
      <p:sp>
        <p:nvSpPr>
          <p:cNvPr id="50" name="TextBox 25">
            <a:extLst>
              <a:ext uri="{FF2B5EF4-FFF2-40B4-BE49-F238E27FC236}">
                <a16:creationId xmlns:a16="http://schemas.microsoft.com/office/drawing/2014/main" id="{8D823D07-C703-56B3-954C-3D1FFC56B89A}"/>
              </a:ext>
            </a:extLst>
          </p:cNvPr>
          <p:cNvSpPr>
            <a:spLocks noGrp="1"/>
          </p:cNvSpPr>
          <p:nvPr/>
        </p:nvSpPr>
        <p:spPr>
          <a:xfrm>
            <a:off x="6948000" y="7334436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JAPANESE COUNTERPART</a:t>
            </a:r>
          </a:p>
        </p:txBody>
      </p:sp>
      <p:sp>
        <p:nvSpPr>
          <p:cNvPr id="52" name="TextBox 26">
            <a:extLst>
              <a:ext uri="{FF2B5EF4-FFF2-40B4-BE49-F238E27FC236}">
                <a16:creationId xmlns:a16="http://schemas.microsoft.com/office/drawing/2014/main" id="{0CB03345-D606-AAEB-9674-FF0268073BC9}"/>
              </a:ext>
            </a:extLst>
          </p:cNvPr>
          <p:cNvSpPr>
            <a:spLocks noGrp="1"/>
          </p:cNvSpPr>
          <p:nvPr/>
        </p:nvSpPr>
        <p:spPr>
          <a:xfrm>
            <a:off x="6954743" y="8654259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Hiroaki Wagatsuma, Professor</a:t>
            </a:r>
          </a:p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Kyushu Institute of Technology, Life Science and Systems Engineering</a:t>
            </a:r>
          </a:p>
        </p:txBody>
      </p:sp>
      <p:sp>
        <p:nvSpPr>
          <p:cNvPr id="57" name="TextBox 23">
            <a:extLst>
              <a:ext uri="{FF2B5EF4-FFF2-40B4-BE49-F238E27FC236}">
                <a16:creationId xmlns:a16="http://schemas.microsoft.com/office/drawing/2014/main" id="{DAD78D24-7E17-5EC9-62C5-3401A7462352}"/>
              </a:ext>
            </a:extLst>
          </p:cNvPr>
          <p:cNvSpPr>
            <a:spLocks noGrp="1"/>
          </p:cNvSpPr>
          <p:nvPr/>
        </p:nvSpPr>
        <p:spPr>
          <a:xfrm>
            <a:off x="680629" y="8389579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SUB-COORDINATOR</a:t>
            </a:r>
            <a:endParaRPr sz="16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9" name="TextBox 25">
            <a:extLst>
              <a:ext uri="{FF2B5EF4-FFF2-40B4-BE49-F238E27FC236}">
                <a16:creationId xmlns:a16="http://schemas.microsoft.com/office/drawing/2014/main" id="{2A653F62-6929-50F4-0BD6-42EBA81F71EA}"/>
              </a:ext>
            </a:extLst>
          </p:cNvPr>
          <p:cNvSpPr>
            <a:spLocks noGrp="1"/>
          </p:cNvSpPr>
          <p:nvPr/>
        </p:nvSpPr>
        <p:spPr>
          <a:xfrm>
            <a:off x="6948000" y="8385201"/>
            <a:ext cx="6120000" cy="27530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JAPANESE </a:t>
            </a:r>
            <a:r>
              <a:rPr lang="en"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SUB- </a:t>
            </a:r>
            <a:r>
              <a:rPr sz="16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COUNTERPART</a:t>
            </a:r>
          </a:p>
        </p:txBody>
      </p:sp>
      <p:sp>
        <p:nvSpPr>
          <p:cNvPr id="60" name="TextBox 26">
            <a:extLst>
              <a:ext uri="{FF2B5EF4-FFF2-40B4-BE49-F238E27FC236}">
                <a16:creationId xmlns:a16="http://schemas.microsoft.com/office/drawing/2014/main" id="{A67044CE-D813-B9C6-81A2-F14695241A62}"/>
              </a:ext>
            </a:extLst>
          </p:cNvPr>
          <p:cNvSpPr>
            <a:spLocks noGrp="1"/>
          </p:cNvSpPr>
          <p:nvPr/>
        </p:nvSpPr>
        <p:spPr>
          <a:xfrm>
            <a:off x="6954743" y="7634566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Hiroki </a:t>
            </a:r>
            <a:r>
              <a:rPr lang="en" sz="1600" b="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Kishikawa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Professor</a:t>
            </a:r>
          </a:p>
          <a:p>
            <a:pPr algn="l">
              <a:buNone/>
            </a:pPr>
            <a:r>
              <a:rPr lang="e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University of Tokushima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2" name="TextBox 26">
            <a:extLst>
              <a:ext uri="{FF2B5EF4-FFF2-40B4-BE49-F238E27FC236}">
                <a16:creationId xmlns:a16="http://schemas.microsoft.com/office/drawing/2014/main" id="{D7DE5C33-7DA6-3FC4-5DDB-DC92DA9F2307}"/>
              </a:ext>
            </a:extLst>
          </p:cNvPr>
          <p:cNvSpPr>
            <a:spLocks noGrp="1"/>
          </p:cNvSpPr>
          <p:nvPr/>
        </p:nvSpPr>
        <p:spPr>
          <a:xfrm>
            <a:off x="684000" y="7692105"/>
            <a:ext cx="6552000" cy="52152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l">
              <a:buNone/>
            </a:pPr>
            <a:r>
              <a:rPr lang="en" sz="1600" dirty="0" err="1">
                <a:solidFill>
                  <a:srgbClr val="667180"/>
                </a:solidFill>
                <a:latin typeface="Arial"/>
                <a:ea typeface="Arial"/>
                <a:cs typeface="Arial"/>
              </a:rPr>
              <a:t>B. Otgonbayar </a:t>
            </a:r>
            <a:r>
              <a:rPr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, Professor</a:t>
            </a:r>
          </a:p>
          <a:p>
            <a:pPr algn="l">
              <a:buNone/>
            </a:pPr>
            <a:r>
              <a:rPr lang="en" sz="16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Mongolian University of Science and Technology, SICT</a:t>
            </a:r>
            <a:endParaRPr sz="16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4" name="Rounded Rectangle 14">
            <a:extLst>
              <a:ext uri="{FF2B5EF4-FFF2-40B4-BE49-F238E27FC236}">
                <a16:creationId xmlns:a16="http://schemas.microsoft.com/office/drawing/2014/main" id="{A24BA012-6CCE-E82C-4A50-5DD73E437BDA}"/>
              </a:ext>
            </a:extLst>
          </p:cNvPr>
          <p:cNvSpPr>
            <a:spLocks noGrp="1"/>
          </p:cNvSpPr>
          <p:nvPr/>
        </p:nvSpPr>
        <p:spPr>
          <a:xfrm>
            <a:off x="540000" y="4569716"/>
            <a:ext cx="2520000" cy="2520000"/>
          </a:xfrm>
          <a:prstGeom prst="roundRect">
            <a:avLst/>
          </a:prstGeom>
          <a:solidFill>
            <a:srgbClr val="1C9797"/>
          </a:solidFill>
          <a:ln>
            <a:solidFill>
              <a:srgbClr val="1C979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" name="TextBox 15">
            <a:extLst>
              <a:ext uri="{FF2B5EF4-FFF2-40B4-BE49-F238E27FC236}">
                <a16:creationId xmlns:a16="http://schemas.microsoft.com/office/drawing/2014/main" id="{2FFF1F76-05CF-EF6A-ED38-4CB30F83F7CE}"/>
              </a:ext>
            </a:extLst>
          </p:cNvPr>
          <p:cNvSpPr>
            <a:spLocks noGrp="1"/>
          </p:cNvSpPr>
          <p:nvPr/>
        </p:nvSpPr>
        <p:spPr>
          <a:xfrm>
            <a:off x="720000" y="4785716"/>
            <a:ext cx="2160000" cy="576000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15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RESEARCH FIELD</a:t>
            </a:r>
          </a:p>
        </p:txBody>
      </p:sp>
      <p:sp>
        <p:nvSpPr>
          <p:cNvPr id="68" name="TextBox 16">
            <a:extLst>
              <a:ext uri="{FF2B5EF4-FFF2-40B4-BE49-F238E27FC236}">
                <a16:creationId xmlns:a16="http://schemas.microsoft.com/office/drawing/2014/main" id="{7918ABC9-8CB1-B4EB-2842-FED3E468B611}"/>
              </a:ext>
            </a:extLst>
          </p:cNvPr>
          <p:cNvSpPr>
            <a:spLocks noGrp="1"/>
          </p:cNvSpPr>
          <p:nvPr/>
        </p:nvSpPr>
        <p:spPr>
          <a:xfrm>
            <a:off x="720000" y="5283431"/>
            <a:ext cx="2160000" cy="1567964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Automation, system engineering</a:t>
            </a:r>
          </a:p>
          <a:p>
            <a:pPr algn="ctr">
              <a:buNone/>
            </a:pPr>
            <a:endParaRPr lang="en-US" sz="20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algn="ctr">
              <a:buNone/>
            </a:pPr>
            <a:r>
              <a:rPr lang="en" sz="20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J23A16-4</a:t>
            </a:r>
          </a:p>
        </p:txBody>
      </p:sp>
      <p:sp>
        <p:nvSpPr>
          <p:cNvPr id="70" name="TextBox 18">
            <a:extLst>
              <a:ext uri="{FF2B5EF4-FFF2-40B4-BE49-F238E27FC236}">
                <a16:creationId xmlns:a16="http://schemas.microsoft.com/office/drawing/2014/main" id="{A64E13D1-16BC-8924-4896-333D9B216B7F}"/>
              </a:ext>
            </a:extLst>
          </p:cNvPr>
          <p:cNvSpPr>
            <a:spLocks noGrp="1"/>
          </p:cNvSpPr>
          <p:nvPr/>
        </p:nvSpPr>
        <p:spPr>
          <a:xfrm>
            <a:off x="3600000" y="4574432"/>
            <a:ext cx="9990000" cy="890856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28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The development of industrial, service and intelligent systems based on advanced technologies</a:t>
            </a:r>
            <a:endParaRPr lang="mn-MN" sz="2800" b="1" dirty="0">
              <a:solidFill>
                <a:srgbClr val="143D74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3" name="TextBox 19">
            <a:extLst>
              <a:ext uri="{FF2B5EF4-FFF2-40B4-BE49-F238E27FC236}">
                <a16:creationId xmlns:a16="http://schemas.microsoft.com/office/drawing/2014/main" id="{A19A8FC6-D707-D4AC-8D13-FE6A60075ED0}"/>
              </a:ext>
            </a:extLst>
          </p:cNvPr>
          <p:cNvSpPr>
            <a:spLocks noGrp="1"/>
          </p:cNvSpPr>
          <p:nvPr/>
        </p:nvSpPr>
        <p:spPr>
          <a:xfrm>
            <a:off x="3600000" y="5689172"/>
            <a:ext cx="9990000" cy="398413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2400" b="1" dirty="0">
                <a:solidFill>
                  <a:srgbClr val="143D74"/>
                </a:solidFill>
                <a:latin typeface="Arial"/>
                <a:ea typeface="Arial"/>
                <a:cs typeface="Arial"/>
              </a:rPr>
              <a:t>Intelligent robotics application for industry and service</a:t>
            </a:r>
          </a:p>
        </p:txBody>
      </p:sp>
      <p:sp>
        <p:nvSpPr>
          <p:cNvPr id="75" name="TextBox 20">
            <a:extLst>
              <a:ext uri="{FF2B5EF4-FFF2-40B4-BE49-F238E27FC236}">
                <a16:creationId xmlns:a16="http://schemas.microsoft.com/office/drawing/2014/main" id="{EC0CDF6C-7EE7-6482-7969-7F0A0B2B9482}"/>
              </a:ext>
            </a:extLst>
          </p:cNvPr>
          <p:cNvSpPr>
            <a:spLocks noGrp="1"/>
          </p:cNvSpPr>
          <p:nvPr/>
        </p:nvSpPr>
        <p:spPr>
          <a:xfrm>
            <a:off x="3600000" y="6347199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Keyword : </a:t>
            </a:r>
            <a:r>
              <a:rPr lang="en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Robotics, Dynamics, MBD, Legged robotics</a:t>
            </a:r>
            <a:endParaRPr sz="1200" b="0" dirty="0">
              <a:solidFill>
                <a:srgbClr val="66718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7" name="TextBox 21">
            <a:extLst>
              <a:ext uri="{FF2B5EF4-FFF2-40B4-BE49-F238E27FC236}">
                <a16:creationId xmlns:a16="http://schemas.microsoft.com/office/drawing/2014/main" id="{55BCA7A8-39A6-9425-61EE-6C193971C322}"/>
              </a:ext>
            </a:extLst>
          </p:cNvPr>
          <p:cNvSpPr>
            <a:spLocks noGrp="1"/>
          </p:cNvSpPr>
          <p:nvPr/>
        </p:nvSpPr>
        <p:spPr>
          <a:xfrm>
            <a:off x="3600000" y="6751843"/>
            <a:ext cx="9990000" cy="213747"/>
          </a:xfrm>
          <a:prstGeom prst="rect">
            <a:avLst/>
          </a:prstGeom>
          <a:noFill/>
        </p:spPr>
        <p:txBody>
          <a:bodyPr wrap="square" lIns="28800" tIns="14400" rIns="28800" bIns="14400" anchor="ctr">
            <a:spAutoFit/>
          </a:bodyPr>
          <a:lstStyle/>
          <a:p>
            <a:pPr algn="ctr">
              <a:buNone/>
            </a:pPr>
            <a:r>
              <a:rPr lang="en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MUST 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– </a:t>
            </a:r>
            <a:r>
              <a:rPr lang="en"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SMET </a:t>
            </a:r>
            <a:r>
              <a:rPr sz="1200" b="0" dirty="0">
                <a:solidFill>
                  <a:srgbClr val="667180"/>
                </a:solidFill>
                <a:latin typeface="Arial"/>
                <a:ea typeface="Arial"/>
                <a:cs typeface="Arial"/>
              </a:rPr>
              <a:t>• Kyushu Institute of Technology • MJEED–JICA J23A16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91AA17-F681-51AE-FD49-72ED3010DC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68" y="24830387"/>
            <a:ext cx="12657663" cy="58101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DB71F9-6478-4DF7-E9DC-D8A6F5A1E48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653"/>
            <a:ext cx="14400213" cy="45000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A1E7411-AC64-2993-7E3B-74116DD824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1660" y="31320272"/>
            <a:ext cx="1045631" cy="104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7035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511</Words>
  <Application>Microsoft Office PowerPoint</Application>
  <DocSecurity>0</DocSecurity>
  <PresentationFormat>Custom</PresentationFormat>
  <Paragraphs>54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Zaya Tumurbat</cp:lastModifiedBy>
  <cp:revision>10</cp:revision>
  <dcterms:created xsi:type="dcterms:W3CDTF">2026-09-01T08:33:42Z</dcterms:created>
  <dcterms:modified xsi:type="dcterms:W3CDTF">2026-09-15T07:11:41Z</dcterms:modified>
</cp:coreProperties>
</file>