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400213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13"/>
    <p:restoredTop sz="94704"/>
  </p:normalViewPr>
  <p:slideViewPr>
    <p:cSldViewPr snapToGrid="0" snapToObjects="1">
      <p:cViewPr>
        <p:scale>
          <a:sx n="60" d="100"/>
          <a:sy n="60" d="100"/>
        </p:scale>
        <p:origin x="162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32CA66-424B-473C-A047-C4A1F696BEA0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43200" y="1143000"/>
            <a:ext cx="1371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313690-517B-4324-B422-EC2EE7E99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142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313690-517B-4324-B422-EC2EE7E992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36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000" y="585477"/>
            <a:ext cx="14400000" cy="32400000"/>
          </a:xfrm>
          <a:prstGeom prst="rect">
            <a:avLst/>
          </a:prstGeom>
          <a:solidFill>
            <a:srgbClr val="F5F8FC"/>
          </a:solidFill>
          <a:ln>
            <a:solidFill>
              <a:srgbClr val="F5F8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/>
          <a:lstStyle/>
          <a:p>
            <a:pPr lvl="0" defTabSz="914400">
              <a:defRPr/>
            </a:pPr>
            <a:r>
              <a:rPr lang="en-US" sz="800" spc="-5" dirty="0" err="1">
                <a:latin typeface="Times New Roman" panose="02020603050405020304" pitchFamily="18" charset="0"/>
                <a:ea typeface="SimSun" panose="02010600030101010101" pitchFamily="2" charset="-122"/>
              </a:rPr>
              <a:t>EN_PosterHead.png</a:t>
            </a:r>
            <a:endParaRPr lang="en-US" sz="800" b="0" spc="-5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40000" y="396000"/>
            <a:ext cx="1440000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612000" y="540000"/>
            <a:ext cx="1296000" cy="1044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sz="800" b="1">
                <a:solidFill>
                  <a:srgbClr val="143D74"/>
                </a:solidFill>
                <a:latin typeface="Arial"/>
              </a:rPr>
              <a:t>M-JEED
LOGO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519999" y="396000"/>
            <a:ext cx="1533135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592000" y="540000"/>
            <a:ext cx="1296000" cy="1044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sz="800" b="1">
                <a:solidFill>
                  <a:srgbClr val="143D74"/>
                </a:solidFill>
                <a:latin typeface="Arial"/>
              </a:rPr>
              <a:t>MINISTRY
LOGO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620000" y="396000"/>
            <a:ext cx="1440000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12600000" y="396000"/>
            <a:ext cx="1440000" cy="133200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563101" y="1735048"/>
            <a:ext cx="13320000" cy="3368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HIGHER EDUCATION PROJECT IN ENGINEERING AND TECHNOLOGY</a:t>
            </a:r>
            <a:r>
              <a:rPr sz="2000" b="1" dirty="0">
                <a:solidFill>
                  <a:schemeClr val="bg1"/>
                </a:solidFill>
                <a:latin typeface="Arial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4224" y="2340771"/>
            <a:ext cx="13320000" cy="50613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MONGOLIA–JAPAN JOINT RESEARCH AND BUSINESS PARTNERSHIP – 2026</a:t>
            </a:r>
          </a:p>
          <a:p>
            <a:pPr algn="ctr"/>
            <a:endParaRPr sz="15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8649" y="3843938"/>
            <a:ext cx="13320000" cy="18297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sz="1000" dirty="0">
                <a:solidFill>
                  <a:schemeClr val="bg1"/>
                </a:solidFill>
              </a:rPr>
              <a:t>September 17, 2026 | Ulaanbaatar, Mongolia</a:t>
            </a:r>
            <a:endParaRPr sz="900" b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63100" y="4584672"/>
            <a:ext cx="2660812" cy="1962212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3335112" y="4567604"/>
            <a:ext cx="10530000" cy="2073637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4005451" y="4878943"/>
            <a:ext cx="8661824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A STUDY ON THE DEVELOPMENT OF SMART SYSTEMS FOR INDUSTRIAL, SERVICE, AND DOMESTIC APPLICATIONS USING ADVANCED TECHNOLOGIES</a:t>
            </a:r>
            <a:endParaRPr sz="1600" b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30192" y="5684672"/>
            <a:ext cx="9990000" cy="70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1700" b="1" dirty="0">
                <a:solidFill>
                  <a:srgbClr val="1A1A1A"/>
                </a:solidFill>
              </a:rPr>
              <a:t>Detection of a Driver’s Visual Distraction Using Dual Cameras</a:t>
            </a:r>
          </a:p>
          <a:p>
            <a:pPr marL="0" indent="0" algn="ctr"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1300" b="0" dirty="0">
                <a:solidFill>
                  <a:srgbClr val="52514E"/>
                </a:solidFill>
              </a:rPr>
              <a:t>A low-cost AI safety module for transport, logistics and public-service vehicle fleets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3100" y="6747442"/>
            <a:ext cx="13320000" cy="187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900000" y="6865282"/>
            <a:ext cx="6100000" cy="25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dirty="0">
                <a:solidFill>
                  <a:srgbClr val="002060"/>
                </a:solidFill>
              </a:rPr>
              <a:t>MONGOLIAN PROJECT TEAM LEADER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21037" y="7656560"/>
            <a:ext cx="6100000" cy="60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>
              <a:spcAft>
                <a:spcPts val="100"/>
              </a:spcAft>
            </a:pPr>
            <a:r>
              <a:rPr lang="en-US" sz="1100" b="1" dirty="0">
                <a:solidFill>
                  <a:srgbClr val="002060"/>
                </a:solidFill>
              </a:rPr>
              <a:t>RESEARCH TEAM MEMBER</a:t>
            </a:r>
            <a:br>
              <a:rPr lang="mn-MN" sz="1060" b="1" dirty="0"/>
            </a:br>
            <a:r>
              <a:rPr lang="en-US" sz="1060" b="1" dirty="0" err="1"/>
              <a:t>Ulziibayar</a:t>
            </a:r>
            <a:r>
              <a:rPr lang="en-US" sz="1060" b="1" dirty="0"/>
              <a:t> Sonom-Ochir, Ph.D.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969" b="0" dirty="0"/>
              <a:t>MUST, School of Information and Communication Technology / Dept. of Information Technology</a:t>
            </a:r>
            <a:endParaRPr lang="en-US" sz="969" b="1" dirty="0"/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969" b="1" dirty="0"/>
              <a:t>Email:</a:t>
            </a:r>
            <a:r>
              <a:rPr lang="en-US" sz="969" b="0" dirty="0"/>
              <a:t> ulziibayar@must.edu.mn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52694" y="9245283"/>
            <a:ext cx="6363255" cy="4063476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68275" marR="0" lvl="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tabLst/>
              <a:defRPr/>
            </a:pPr>
            <a:endParaRPr kumimoji="0" lang="mn-M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540000" y="8820000"/>
            <a:ext cx="6408000" cy="917999"/>
          </a:xfrm>
          <a:prstGeom prst="roundRect">
            <a:avLst/>
          </a:prstGeom>
          <a:solidFill>
            <a:srgbClr val="2274B7"/>
          </a:solidFill>
          <a:ln>
            <a:solidFill>
              <a:srgbClr val="2274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TextBox 29"/>
          <p:cNvSpPr txBox="1"/>
          <p:nvPr/>
        </p:nvSpPr>
        <p:spPr>
          <a:xfrm>
            <a:off x="740100" y="9059641"/>
            <a:ext cx="6084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chemeClr val="bg1"/>
                </a:solidFill>
              </a:rPr>
              <a:t>1. </a:t>
            </a:r>
            <a:r>
              <a:rPr lang="mn-MN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PROBLEM &amp; RESEARCH OBJECTIVES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00000" y="9800000"/>
            <a:ext cx="2873351" cy="330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 algn="just">
              <a:spcBef>
                <a:spcPts val="0"/>
              </a:spcBef>
              <a:spcAft>
                <a:spcPts val="670"/>
              </a:spcAft>
              <a:buNone/>
            </a:pPr>
            <a:r>
              <a:rPr lang="en-US" sz="1340" b="1" dirty="0">
                <a:solidFill>
                  <a:srgbClr val="002060"/>
                </a:solidFill>
              </a:rPr>
              <a:t>OBJECTIVES</a:t>
            </a:r>
          </a:p>
          <a:p>
            <a:pPr marL="0" indent="0" algn="just">
              <a:spcBef>
                <a:spcPts val="0"/>
              </a:spcBef>
              <a:spcAft>
                <a:spcPts val="67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1.  Detect a driver’s visual distraction in real time using only a simple, low-cost dual dash camera.</a:t>
            </a:r>
          </a:p>
          <a:p>
            <a:pPr marL="0" indent="0" algn="just">
              <a:spcBef>
                <a:spcPts val="0"/>
              </a:spcBef>
              <a:spcAft>
                <a:spcPts val="67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2.  Map the driver’s gaze onto 16 predefined in-cabin regions.</a:t>
            </a:r>
          </a:p>
          <a:p>
            <a:pPr marL="0" indent="0" algn="just">
              <a:spcBef>
                <a:spcPts val="0"/>
              </a:spcBef>
              <a:spcAft>
                <a:spcPts val="67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3.  Detect moving road hazards and determine which region they appear in.</a:t>
            </a:r>
          </a:p>
          <a:p>
            <a:pPr marL="0" indent="0" algn="just">
              <a:spcBef>
                <a:spcPts val="0"/>
              </a:spcBef>
              <a:spcAft>
                <a:spcPts val="67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4.  Combine both to classify every moment as Safe, Risky or Dangerous and warn the driver.</a:t>
            </a:r>
          </a:p>
          <a:p>
            <a:pPr marL="0" indent="0" algn="just">
              <a:spcBef>
                <a:spcPts val="0"/>
              </a:spcBef>
              <a:spcAft>
                <a:spcPts val="67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5.  Deliver a lightweight module deployable on cameras fleets already own.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148100" y="8820000"/>
            <a:ext cx="6711900" cy="4497186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33"/>
          <p:cNvSpPr/>
          <p:nvPr/>
        </p:nvSpPr>
        <p:spPr>
          <a:xfrm>
            <a:off x="7148100" y="8820000"/>
            <a:ext cx="6711900" cy="917999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459399" y="9082600"/>
            <a:ext cx="6264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chemeClr val="bg1"/>
                </a:solidFill>
              </a:rPr>
              <a:t>2. </a:t>
            </a:r>
            <a:r>
              <a:rPr lang="mn-MN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METHODOLOGY &amp; COLLABORATION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40000" y="13572000"/>
            <a:ext cx="13320000" cy="6426954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ounded Rectangle 38"/>
          <p:cNvSpPr/>
          <p:nvPr/>
        </p:nvSpPr>
        <p:spPr>
          <a:xfrm>
            <a:off x="540000" y="13572000"/>
            <a:ext cx="13320000" cy="917999"/>
          </a:xfrm>
          <a:prstGeom prst="roundRect">
            <a:avLst/>
          </a:prstGeom>
          <a:solidFill>
            <a:srgbClr val="46934E"/>
          </a:solidFill>
          <a:ln>
            <a:solidFill>
              <a:srgbClr val="4693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TextBox 39"/>
          <p:cNvSpPr txBox="1"/>
          <p:nvPr/>
        </p:nvSpPr>
        <p:spPr>
          <a:xfrm>
            <a:off x="740100" y="13823604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chemeClr val="bg1"/>
                </a:solidFill>
                <a:latin typeface="Arial"/>
              </a:rPr>
              <a:t>3. </a:t>
            </a:r>
            <a:r>
              <a:rPr lang="mn-MN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KEY OUTCOMES, TECHNOLOGIES &amp; PRODUCTS</a:t>
            </a:r>
            <a:endParaRPr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549184" y="20208628"/>
            <a:ext cx="13320000" cy="511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43"/>
          <p:cNvSpPr/>
          <p:nvPr/>
        </p:nvSpPr>
        <p:spPr>
          <a:xfrm>
            <a:off x="540000" y="20124000"/>
            <a:ext cx="13320000" cy="917999"/>
          </a:xfrm>
          <a:prstGeom prst="roundRect">
            <a:avLst/>
          </a:prstGeom>
          <a:solidFill>
            <a:srgbClr val="6F49A3"/>
          </a:solidFill>
          <a:ln>
            <a:solidFill>
              <a:srgbClr val="6F49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TextBox 44"/>
          <p:cNvSpPr txBox="1"/>
          <p:nvPr/>
        </p:nvSpPr>
        <p:spPr>
          <a:xfrm>
            <a:off x="716640" y="20383450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chemeClr val="bg1"/>
                </a:solidFill>
              </a:rPr>
              <a:t>4. </a:t>
            </a:r>
            <a:r>
              <a:rPr lang="en-US" b="1" dirty="0">
                <a:solidFill>
                  <a:schemeClr val="bg1"/>
                </a:solidFill>
              </a:rPr>
              <a:t>PRACTICAL APPLICATIONS AND BUSINESS OPPORTUNITIES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627459" y="25583869"/>
            <a:ext cx="13343100" cy="4554001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mn-MN" sz="800" b="0"/>
              <a:t> 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41600" y="25595999"/>
            <a:ext cx="13320000" cy="917999"/>
          </a:xfrm>
          <a:prstGeom prst="roundRect">
            <a:avLst/>
          </a:prstGeom>
          <a:solidFill>
            <a:srgbClr val="EE7919"/>
          </a:solidFill>
          <a:ln>
            <a:solidFill>
              <a:srgbClr val="EE791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0" name="TextBox 49"/>
          <p:cNvSpPr txBox="1"/>
          <p:nvPr/>
        </p:nvSpPr>
        <p:spPr>
          <a:xfrm>
            <a:off x="702000" y="25852861"/>
            <a:ext cx="12996000" cy="30608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b="1" dirty="0">
                <a:solidFill>
                  <a:srgbClr val="FFFFFF"/>
                </a:solidFill>
              </a:rPr>
              <a:t>   5. </a:t>
            </a:r>
            <a:r>
              <a:rPr lang="mn-MN" b="1" dirty="0">
                <a:solidFill>
                  <a:srgbClr val="FFFFFF"/>
                </a:solidFill>
              </a:rPr>
              <a:t> </a:t>
            </a:r>
            <a:r>
              <a:rPr lang="en-US" b="1" dirty="0">
                <a:solidFill>
                  <a:srgbClr val="FFFFFF"/>
                </a:solidFill>
              </a:rPr>
              <a:t>PARTNERSHIP, IMPACT &amp; NEXT STEPS</a:t>
            </a:r>
            <a:endParaRPr b="1" dirty="0">
              <a:solidFill>
                <a:srgbClr val="FFFFFF"/>
              </a:solidFill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540000" y="30294864"/>
            <a:ext cx="13320000" cy="2047308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54" name="Rounded Rectangle 53"/>
          <p:cNvSpPr/>
          <p:nvPr/>
        </p:nvSpPr>
        <p:spPr>
          <a:xfrm>
            <a:off x="540000" y="30294864"/>
            <a:ext cx="13320000" cy="540000"/>
          </a:xfrm>
          <a:prstGeom prst="round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TextBox 54"/>
          <p:cNvSpPr txBox="1"/>
          <p:nvPr/>
        </p:nvSpPr>
        <p:spPr>
          <a:xfrm>
            <a:off x="720000" y="30427214"/>
            <a:ext cx="936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/>
            <a:r>
              <a:rPr sz="1600" b="1" dirty="0">
                <a:solidFill>
                  <a:srgbClr val="FFFFFF"/>
                </a:solidFill>
                <a:latin typeface="Arial"/>
              </a:rPr>
              <a:t>6. CONTACT &amp; BUSINESS MATCHING</a:t>
            </a:r>
          </a:p>
        </p:txBody>
      </p:sp>
      <p:pic>
        <p:nvPicPr>
          <p:cNvPr id="60" name="image162.jpg" descr="MJEEDlogo0">
            <a:extLst>
              <a:ext uri="{FF2B5EF4-FFF2-40B4-BE49-F238E27FC236}">
                <a16:creationId xmlns:a16="http://schemas.microsoft.com/office/drawing/2014/main" id="{6E6B6EC9-16B1-4814-8216-F05592F2986E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74000" y="637934"/>
            <a:ext cx="1089750" cy="774711"/>
          </a:xfrm>
          <a:prstGeom prst="rect">
            <a:avLst/>
          </a:prstGeom>
          <a:ln/>
        </p:spPr>
      </p:pic>
      <p:pic>
        <p:nvPicPr>
          <p:cNvPr id="61" name="image154.png" descr="download">
            <a:extLst>
              <a:ext uri="{FF2B5EF4-FFF2-40B4-BE49-F238E27FC236}">
                <a16:creationId xmlns:a16="http://schemas.microsoft.com/office/drawing/2014/main" id="{BEDD2038-A28C-416E-9EFF-5DB37083908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2555998" y="796689"/>
            <a:ext cx="1461135" cy="457200"/>
          </a:xfrm>
          <a:prstGeom prst="rect">
            <a:avLst/>
          </a:prstGeom>
          <a:ln/>
        </p:spPr>
      </p:pic>
      <p:pic>
        <p:nvPicPr>
          <p:cNvPr id="62" name="image116.png" descr="JICAlogo">
            <a:extLst>
              <a:ext uri="{FF2B5EF4-FFF2-40B4-BE49-F238E27FC236}">
                <a16:creationId xmlns:a16="http://schemas.microsoft.com/office/drawing/2014/main" id="{6CD802EA-67D2-4912-835D-E57F2D0866C3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10942565" y="677243"/>
            <a:ext cx="901650" cy="634504"/>
          </a:xfrm>
          <a:prstGeom prst="rect">
            <a:avLst/>
          </a:prstGeom>
          <a:ln/>
        </p:spPr>
      </p:pic>
      <p:pic>
        <p:nvPicPr>
          <p:cNvPr id="63" name="image160.png" descr="must-logo">
            <a:extLst>
              <a:ext uri="{FF2B5EF4-FFF2-40B4-BE49-F238E27FC236}">
                <a16:creationId xmlns:a16="http://schemas.microsoft.com/office/drawing/2014/main" id="{1844501E-FE81-4FDF-93B0-1C2D0A106CA0}"/>
              </a:ext>
            </a:extLst>
          </p:cNvPr>
          <p:cNvPicPr/>
          <p:nvPr/>
        </p:nvPicPr>
        <p:blipFill>
          <a:blip r:embed="rId6"/>
          <a:srcRect l="735" t="3751" r="86618" b="3125"/>
          <a:stretch>
            <a:fillRect/>
          </a:stretch>
        </p:blipFill>
        <p:spPr>
          <a:xfrm>
            <a:off x="13045875" y="574874"/>
            <a:ext cx="595800" cy="973124"/>
          </a:xfrm>
          <a:prstGeom prst="rect">
            <a:avLst/>
          </a:prstGeom>
          <a:ln/>
        </p:spPr>
      </p:pic>
      <p:sp>
        <p:nvSpPr>
          <p:cNvPr id="161" name="Cap_161">
            <a:extLst>
              <a:ext uri="{FF2B5EF4-FFF2-40B4-BE49-F238E27FC236}">
                <a16:creationId xmlns:a16="http://schemas.microsoft.com/office/drawing/2014/main" id="{7E0DA901-2DC0-4EAA-BC15-6EB7D9FA476D}"/>
              </a:ext>
            </a:extLst>
          </p:cNvPr>
          <p:cNvSpPr txBox="1"/>
          <p:nvPr/>
        </p:nvSpPr>
        <p:spPr>
          <a:xfrm>
            <a:off x="1593505" y="23514001"/>
            <a:ext cx="2750000" cy="300000"/>
          </a:xfrm>
          <a:prstGeom prst="rect">
            <a:avLst/>
          </a:prstGeom>
          <a:noFill/>
        </p:spPr>
        <p:txBody>
          <a:bodyPr wrap="square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dirty="0">
                <a:solidFill>
                  <a:srgbClr val="52514E"/>
                </a:solidFill>
              </a:rPr>
              <a:t>Real drivers gazing at each of the 16 regions (DGM dataset)</a:t>
            </a:r>
          </a:p>
        </p:txBody>
      </p:sp>
      <p:sp>
        <p:nvSpPr>
          <p:cNvPr id="159" name="Cap_159">
            <a:extLst>
              <a:ext uri="{FF2B5EF4-FFF2-40B4-BE49-F238E27FC236}">
                <a16:creationId xmlns:a16="http://schemas.microsoft.com/office/drawing/2014/main" id="{7E0DA901-2DC0-4EAA-BC15-6EB7D9FA476D}"/>
              </a:ext>
            </a:extLst>
          </p:cNvPr>
          <p:cNvSpPr txBox="1"/>
          <p:nvPr/>
        </p:nvSpPr>
        <p:spPr>
          <a:xfrm>
            <a:off x="10734286" y="19512848"/>
            <a:ext cx="3142864" cy="270000"/>
          </a:xfrm>
          <a:prstGeom prst="rect">
            <a:avLst/>
          </a:prstGeom>
          <a:noFill/>
        </p:spPr>
        <p:txBody>
          <a:bodyPr wrap="square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1" dirty="0">
                <a:solidFill>
                  <a:srgbClr val="52514E"/>
                </a:solidFill>
              </a:rPr>
              <a:t>Optical-flow implementations </a:t>
            </a:r>
            <a:br>
              <a:rPr lang="mn-MN" sz="1050" b="0" i="1" dirty="0">
                <a:solidFill>
                  <a:srgbClr val="52514E"/>
                </a:solidFill>
              </a:rPr>
            </a:br>
            <a:r>
              <a:rPr lang="en-US" sz="1050" b="0" i="1" dirty="0">
                <a:solidFill>
                  <a:srgbClr val="52514E"/>
                </a:solidFill>
              </a:rPr>
              <a:t>compared for real-time use</a:t>
            </a:r>
          </a:p>
        </p:txBody>
      </p:sp>
      <p:sp>
        <p:nvSpPr>
          <p:cNvPr id="157" name="Cap_157">
            <a:extLst>
              <a:ext uri="{FF2B5EF4-FFF2-40B4-BE49-F238E27FC236}">
                <a16:creationId xmlns:a16="http://schemas.microsoft.com/office/drawing/2014/main" id="{7E0DA901-2DC0-4EAA-BC15-6EB7D9FA476D}"/>
              </a:ext>
            </a:extLst>
          </p:cNvPr>
          <p:cNvSpPr txBox="1"/>
          <p:nvPr/>
        </p:nvSpPr>
        <p:spPr>
          <a:xfrm>
            <a:off x="10620000" y="17870000"/>
            <a:ext cx="3200000" cy="300000"/>
          </a:xfrm>
          <a:prstGeom prst="rect">
            <a:avLst/>
          </a:prstGeom>
          <a:noFill/>
        </p:spPr>
        <p:txBody>
          <a:bodyPr wrap="square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1" dirty="0">
                <a:solidFill>
                  <a:srgbClr val="52514E"/>
                </a:solidFill>
              </a:rPr>
              <a:t>Confusion matrices — our module (a) vs. baseline (b)</a:t>
            </a:r>
          </a:p>
        </p:txBody>
      </p:sp>
      <p:sp>
        <p:nvSpPr>
          <p:cNvPr id="155" name="Cap_155">
            <a:extLst>
              <a:ext uri="{FF2B5EF4-FFF2-40B4-BE49-F238E27FC236}">
                <a16:creationId xmlns:a16="http://schemas.microsoft.com/office/drawing/2014/main" id="{7E0DA901-2DC0-4EAA-BC15-6EB7D9FA476D}"/>
              </a:ext>
            </a:extLst>
          </p:cNvPr>
          <p:cNvSpPr txBox="1"/>
          <p:nvPr/>
        </p:nvSpPr>
        <p:spPr>
          <a:xfrm>
            <a:off x="10620000" y="16170000"/>
            <a:ext cx="3200000" cy="300000"/>
          </a:xfrm>
          <a:prstGeom prst="rect">
            <a:avLst/>
          </a:prstGeom>
          <a:noFill/>
        </p:spPr>
        <p:txBody>
          <a:bodyPr wrap="square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0" i="1" dirty="0">
                <a:solidFill>
                  <a:srgbClr val="52514E"/>
                </a:solidFill>
              </a:rPr>
              <a:t>Combined evaluation: gaze region vs. detected moving object</a:t>
            </a:r>
          </a:p>
        </p:txBody>
      </p:sp>
      <p:sp>
        <p:nvSpPr>
          <p:cNvPr id="149" name="Cap_149">
            <a:extLst>
              <a:ext uri="{FF2B5EF4-FFF2-40B4-BE49-F238E27FC236}">
                <a16:creationId xmlns:a16="http://schemas.microsoft.com/office/drawing/2014/main" id="{7E0DA901-2DC0-4EAA-BC15-6EB7D9FA476D}"/>
              </a:ext>
            </a:extLst>
          </p:cNvPr>
          <p:cNvSpPr txBox="1"/>
          <p:nvPr/>
        </p:nvSpPr>
        <p:spPr>
          <a:xfrm>
            <a:off x="12210000" y="12720000"/>
            <a:ext cx="1550000" cy="300000"/>
          </a:xfrm>
          <a:prstGeom prst="rect">
            <a:avLst/>
          </a:prstGeom>
          <a:noFill/>
        </p:spPr>
        <p:txBody>
          <a:bodyPr wrap="square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dirty="0">
                <a:solidFill>
                  <a:srgbClr val="52514E"/>
                </a:solidFill>
              </a:rPr>
              <a:t>Dual-camera coverage: driver + road</a:t>
            </a:r>
          </a:p>
        </p:txBody>
      </p:sp>
      <p:sp>
        <p:nvSpPr>
          <p:cNvPr id="147" name="Cap_147">
            <a:extLst>
              <a:ext uri="{FF2B5EF4-FFF2-40B4-BE49-F238E27FC236}">
                <a16:creationId xmlns:a16="http://schemas.microsoft.com/office/drawing/2014/main" id="{7E0DA901-2DC0-4EAA-BC15-6EB7D9FA476D}"/>
              </a:ext>
            </a:extLst>
          </p:cNvPr>
          <p:cNvSpPr txBox="1"/>
          <p:nvPr/>
        </p:nvSpPr>
        <p:spPr>
          <a:xfrm>
            <a:off x="10500000" y="12840000"/>
            <a:ext cx="1550000" cy="300000"/>
          </a:xfrm>
          <a:prstGeom prst="rect">
            <a:avLst/>
          </a:prstGeom>
          <a:noFill/>
        </p:spPr>
        <p:txBody>
          <a:bodyPr wrap="square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1" dirty="0">
                <a:solidFill>
                  <a:srgbClr val="52514E"/>
                </a:solidFill>
              </a:rPr>
              <a:t>16 predefined gaze regions</a:t>
            </a:r>
          </a:p>
        </p:txBody>
      </p:sp>
      <p:sp>
        <p:nvSpPr>
          <p:cNvPr id="145" name="Cap_145">
            <a:extLst>
              <a:ext uri="{FF2B5EF4-FFF2-40B4-BE49-F238E27FC236}">
                <a16:creationId xmlns:a16="http://schemas.microsoft.com/office/drawing/2014/main" id="{7E0DA901-2DC0-4EAA-BC15-6EB7D9FA476D}"/>
              </a:ext>
            </a:extLst>
          </p:cNvPr>
          <p:cNvSpPr txBox="1"/>
          <p:nvPr/>
        </p:nvSpPr>
        <p:spPr>
          <a:xfrm>
            <a:off x="10500000" y="11300000"/>
            <a:ext cx="3260000" cy="300000"/>
          </a:xfrm>
          <a:prstGeom prst="rect">
            <a:avLst/>
          </a:prstGeom>
          <a:noFill/>
        </p:spPr>
        <p:txBody>
          <a:bodyPr wrap="square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1" dirty="0">
                <a:solidFill>
                  <a:srgbClr val="52514E"/>
                </a:solidFill>
              </a:rPr>
              <a:t>System structure and the Safe / Risky / Dangerous decision flow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76F3093-FB96-4882-97BE-AD981A234554}"/>
              </a:ext>
            </a:extLst>
          </p:cNvPr>
          <p:cNvSpPr txBox="1"/>
          <p:nvPr/>
        </p:nvSpPr>
        <p:spPr>
          <a:xfrm>
            <a:off x="935325" y="7065509"/>
            <a:ext cx="6100000" cy="80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 algn="l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060" b="1" dirty="0">
                <a:solidFill>
                  <a:srgbClr val="1A1A1A"/>
                </a:solidFill>
              </a:rPr>
              <a:t>Professor Altangerel Ayush, Ph.D.</a:t>
            </a:r>
          </a:p>
          <a:p>
            <a:pPr marL="0" indent="0" algn="l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969" b="0" dirty="0">
                <a:solidFill>
                  <a:srgbClr val="1A1A1A"/>
                </a:solidFill>
              </a:rPr>
              <a:t>MUST, School of Information and Communication Technology / Dept. of Information Technology</a:t>
            </a:r>
          </a:p>
          <a:p>
            <a:pPr marL="0" indent="0" algn="l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969" b="0" dirty="0">
                <a:solidFill>
                  <a:srgbClr val="1A1A1A"/>
                </a:solidFill>
              </a:rPr>
              <a:t>Email: a.altangerel@must.edu.mn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C9277C-A0E0-40E3-B8BE-90723AC368B0}"/>
              </a:ext>
            </a:extLst>
          </p:cNvPr>
          <p:cNvSpPr txBox="1"/>
          <p:nvPr/>
        </p:nvSpPr>
        <p:spPr>
          <a:xfrm>
            <a:off x="7638653" y="6850000"/>
            <a:ext cx="5200000" cy="85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 algn="l">
              <a:spcBef>
                <a:spcPts val="0"/>
              </a:spcBef>
              <a:spcAft>
                <a:spcPts val="100"/>
              </a:spcAft>
              <a:buNone/>
            </a:pPr>
            <a:r>
              <a:rPr sz="1220" b="1" dirty="0">
                <a:solidFill>
                  <a:srgbClr val="002060"/>
                </a:solidFill>
              </a:rPr>
              <a:t>JAPANESE PROJECT TEAM LEADER</a:t>
            </a:r>
          </a:p>
          <a:p>
            <a:pPr marL="0" indent="0" algn="l">
              <a:spcBef>
                <a:spcPts val="0"/>
              </a:spcBef>
              <a:spcAft>
                <a:spcPts val="100"/>
              </a:spcAft>
              <a:buNone/>
            </a:pPr>
            <a:r>
              <a:rPr sz="1130" b="1" dirty="0">
                <a:solidFill>
                  <a:srgbClr val="1A1A1A"/>
                </a:solidFill>
              </a:rPr>
              <a:t>Professor Stephen Karungaru, Ph.D.</a:t>
            </a:r>
          </a:p>
          <a:p>
            <a:pPr marL="0" indent="0" algn="l">
              <a:spcBef>
                <a:spcPts val="0"/>
              </a:spcBef>
              <a:spcAft>
                <a:spcPts val="100"/>
              </a:spcAft>
              <a:buNone/>
            </a:pPr>
            <a:r>
              <a:rPr sz="1030" b="0" dirty="0">
                <a:solidFill>
                  <a:srgbClr val="1A1A1A"/>
                </a:solidFill>
              </a:rPr>
              <a:t>Tokushima University, Dept. of Information Science and Intelligent Systems</a:t>
            </a:r>
          </a:p>
          <a:p>
            <a:pPr marL="0" indent="0" algn="l">
              <a:spcBef>
                <a:spcPts val="0"/>
              </a:spcBef>
              <a:spcAft>
                <a:spcPts val="100"/>
              </a:spcAft>
              <a:buNone/>
            </a:pPr>
            <a:r>
              <a:rPr sz="1030" b="0" dirty="0">
                <a:solidFill>
                  <a:srgbClr val="1A1A1A"/>
                </a:solidFill>
              </a:rPr>
              <a:t>Email: karunga@is.tokushima-u.ac.jp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B001AC4-F837-43F5-A486-2FC837596FEC}"/>
              </a:ext>
            </a:extLst>
          </p:cNvPr>
          <p:cNvSpPr txBox="1"/>
          <p:nvPr/>
        </p:nvSpPr>
        <p:spPr>
          <a:xfrm>
            <a:off x="7638653" y="7740000"/>
            <a:ext cx="5200000" cy="80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170" b="1" dirty="0">
                <a:solidFill>
                  <a:srgbClr val="002060"/>
                </a:solidFill>
              </a:rPr>
              <a:t>RESEARCH TEAM MEMBER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080" b="1" dirty="0">
                <a:solidFill>
                  <a:srgbClr val="1A1A1A"/>
                </a:solidFill>
              </a:rPr>
              <a:t>Professor Kenji Terada, Ph.D.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990" b="0" dirty="0">
                <a:solidFill>
                  <a:srgbClr val="1A1A1A"/>
                </a:solidFill>
              </a:rPr>
              <a:t>Tokushima University, Dept. of Information Science and Intelligent Systems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990" b="1" dirty="0">
                <a:solidFill>
                  <a:srgbClr val="1A1A1A"/>
                </a:solidFill>
              </a:rPr>
              <a:t>Email</a:t>
            </a:r>
            <a:r>
              <a:rPr lang="en-US" sz="990" b="0" dirty="0">
                <a:solidFill>
                  <a:srgbClr val="1A1A1A"/>
                </a:solidFill>
              </a:rPr>
              <a:t>: terada@is.tokushima-u.ac.jp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54D0C78-5E21-4D03-B6DA-254E28191129}"/>
              </a:ext>
            </a:extLst>
          </p:cNvPr>
          <p:cNvSpPr txBox="1"/>
          <p:nvPr/>
        </p:nvSpPr>
        <p:spPr>
          <a:xfrm>
            <a:off x="775775" y="9800000"/>
            <a:ext cx="2874225" cy="330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1400" b="1" dirty="0">
                <a:solidFill>
                  <a:srgbClr val="002060"/>
                </a:solidFill>
              </a:rPr>
              <a:t>WHY DRIVER DISTRACTION MATTERS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1.  Over 1.3 million people die on the world’s roads every year (WHO); distraction is among the leading causes.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2.  Eye trackers and wearable sensors are expensive, intrusive and tiring for professional drivers.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3.  Existing systems watch only the driver and ignore what is happening on the road ahead.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4.  Looking away is not itself dangerous — the risk depends on where the hazard actually is.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5.  Mongolian fleet operators have no affordable tool to measure driver risk objectively.</a:t>
            </a:r>
          </a:p>
        </p:txBody>
      </p:sp>
      <p:sp>
        <p:nvSpPr>
          <p:cNvPr id="153" name="TextBoxOutcomes">
            <a:extLst>
              <a:ext uri="{FF2B5EF4-FFF2-40B4-BE49-F238E27FC236}">
                <a16:creationId xmlns:a16="http://schemas.microsoft.com/office/drawing/2014/main" id="{454D0C78-5E21-4D03-B6DA-254E28191129}"/>
              </a:ext>
            </a:extLst>
          </p:cNvPr>
          <p:cNvSpPr txBox="1"/>
          <p:nvPr/>
        </p:nvSpPr>
        <p:spPr>
          <a:xfrm>
            <a:off x="7320000" y="14620000"/>
            <a:ext cx="3000000" cy="530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 algn="l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1180" b="1" dirty="0">
                <a:solidFill>
                  <a:srgbClr val="002060"/>
                </a:solidFill>
              </a:rPr>
              <a:t>KEY OUTCOMES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960" b="1" dirty="0">
                <a:solidFill>
                  <a:srgbClr val="1A1A1A"/>
                </a:solidFill>
              </a:rPr>
              <a:t>73.87%</a:t>
            </a:r>
            <a:r>
              <a:rPr lang="en-US" sz="960" b="0" dirty="0">
                <a:solidFill>
                  <a:srgbClr val="1A1A1A"/>
                </a:solidFill>
              </a:rPr>
              <a:t> gaze-region accuracy — </a:t>
            </a:r>
            <a:r>
              <a:rPr lang="en-US" sz="960" b="1" dirty="0">
                <a:solidFill>
                  <a:srgbClr val="1A1A1A"/>
                </a:solidFill>
              </a:rPr>
              <a:t>+24.81 points</a:t>
            </a:r>
            <a:r>
              <a:rPr lang="en-US" sz="960" b="0" dirty="0">
                <a:solidFill>
                  <a:srgbClr val="1A1A1A"/>
                </a:solidFill>
              </a:rPr>
              <a:t> over the 49.06% baseline front-camera module.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960" b="1" dirty="0">
                <a:solidFill>
                  <a:srgbClr val="1A1A1A"/>
                </a:solidFill>
              </a:rPr>
              <a:t>85.41%</a:t>
            </a:r>
            <a:r>
              <a:rPr lang="en-US" sz="960" b="0" dirty="0">
                <a:solidFill>
                  <a:srgbClr val="1A1A1A"/>
                </a:solidFill>
              </a:rPr>
              <a:t> accuracy on real driving video, </a:t>
            </a:r>
            <a:r>
              <a:rPr lang="en-US" sz="960" b="1" dirty="0">
                <a:solidFill>
                  <a:srgbClr val="1A1A1A"/>
                </a:solidFill>
              </a:rPr>
              <a:t>6.25 points</a:t>
            </a:r>
            <a:r>
              <a:rPr lang="en-US" sz="960" b="0" dirty="0">
                <a:solidFill>
                  <a:srgbClr val="1A1A1A"/>
                </a:solidFill>
              </a:rPr>
              <a:t> above the MobileNetV2 variant, because head-pose features keep working when the face is not fully visible.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960" b="1" dirty="0">
                <a:solidFill>
                  <a:srgbClr val="1A1A1A"/>
                </a:solidFill>
              </a:rPr>
              <a:t>97.45%</a:t>
            </a:r>
            <a:r>
              <a:rPr lang="en-US" sz="960" b="0" dirty="0">
                <a:solidFill>
                  <a:srgbClr val="1A1A1A"/>
                </a:solidFill>
              </a:rPr>
              <a:t> accuracy for fine-tuned MobileNetV2 on still test images (last 50 layers trained).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960" b="0" dirty="0">
                <a:solidFill>
                  <a:srgbClr val="1A1A1A"/>
                </a:solidFill>
              </a:rPr>
              <a:t>The baseline failed completely in regions 11, 14 and 16 (0–5%); our module still reached 20–99% there.</a:t>
            </a:r>
          </a:p>
          <a:p>
            <a:pPr marL="0" indent="0" algn="just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960" b="0" dirty="0">
                <a:solidFill>
                  <a:srgbClr val="1A1A1A"/>
                </a:solidFill>
              </a:rPr>
              <a:t>Lucas-Kanade dense detected moving hazards earlier and more reliably than the sparse method used by the baseline.</a:t>
            </a:r>
          </a:p>
          <a:p>
            <a:pPr marL="0" indent="0" algn="l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1180" b="1" dirty="0">
                <a:solidFill>
                  <a:srgbClr val="002060"/>
                </a:solidFill>
              </a:rPr>
              <a:t>TECHNOLOGY</a:t>
            </a:r>
          </a:p>
          <a:p>
            <a:pPr marL="0" indent="0" algn="l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960" b="0" dirty="0">
                <a:solidFill>
                  <a:srgbClr val="1A1A1A"/>
                </a:solidFill>
              </a:rPr>
              <a:t>OpenFace v2.0 + multi-class SVM · MobileNetV2 · Lucas-Kanade dense optical flow · 16-region gaze model · three-state risk algorithm.</a:t>
            </a:r>
          </a:p>
          <a:p>
            <a:pPr marL="0" indent="0" algn="l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1180" b="1" dirty="0">
                <a:solidFill>
                  <a:srgbClr val="002060"/>
                </a:solidFill>
              </a:rPr>
              <a:t>PRODUCT</a:t>
            </a:r>
          </a:p>
          <a:p>
            <a:pPr marL="0" indent="0" algn="l">
              <a:spcBef>
                <a:spcPts val="0"/>
              </a:spcBef>
              <a:spcAft>
                <a:spcPts val="590"/>
              </a:spcAft>
              <a:buNone/>
            </a:pPr>
            <a:r>
              <a:rPr lang="en-US" sz="960" b="0" dirty="0">
                <a:solidFill>
                  <a:srgbClr val="1A1A1A"/>
                </a:solidFill>
              </a:rPr>
              <a:t>A non-intrusive, low-cost software module that runs on an ordinary dual dash camera — no eye tracker, no wearable, no vehicle modification — and exposes a per-trip distraction record for fleet management systems.</a:t>
            </a:r>
          </a:p>
        </p:txBody>
      </p:sp>
      <p:sp>
        <p:nvSpPr>
          <p:cNvPr id="152" name="TextBoxPubs">
            <a:extLst>
              <a:ext uri="{FF2B5EF4-FFF2-40B4-BE49-F238E27FC236}">
                <a16:creationId xmlns:a16="http://schemas.microsoft.com/office/drawing/2014/main" id="{454D0C78-5E21-4D03-B6DA-254E28191129}"/>
              </a:ext>
            </a:extLst>
          </p:cNvPr>
          <p:cNvSpPr txBox="1"/>
          <p:nvPr/>
        </p:nvSpPr>
        <p:spPr>
          <a:xfrm>
            <a:off x="1040000" y="18845000"/>
            <a:ext cx="9280000" cy="115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 algn="l">
              <a:spcBef>
                <a:spcPts val="0"/>
              </a:spcBef>
              <a:spcAft>
                <a:spcPts val="540"/>
              </a:spcAft>
              <a:buNone/>
            </a:pPr>
            <a:r>
              <a:rPr lang="en-US" sz="1350" b="1" dirty="0">
                <a:solidFill>
                  <a:srgbClr val="002060"/>
                </a:solidFill>
              </a:rPr>
              <a:t>PUBLICATION</a:t>
            </a:r>
          </a:p>
          <a:p>
            <a:pPr marL="0" indent="0" algn="just">
              <a:spcBef>
                <a:spcPts val="0"/>
              </a:spcBef>
              <a:spcAft>
                <a:spcPts val="540"/>
              </a:spcAft>
              <a:buNone/>
            </a:pPr>
            <a:r>
              <a:rPr lang="en-US" sz="1200" b="0" i="1" dirty="0">
                <a:solidFill>
                  <a:srgbClr val="1A1A1A"/>
                </a:solidFill>
              </a:rPr>
              <a:t>U. Sonom-Ochir, S. Karungaru, K. Terada and A. Ayush, </a:t>
            </a:r>
            <a:r>
              <a:rPr lang="en-US" sz="1200" b="1" i="1" dirty="0">
                <a:solidFill>
                  <a:srgbClr val="1A1A1A"/>
                </a:solidFill>
              </a:rPr>
              <a:t>“Detection of Driver’s Visual Distraction Using Dual Cameras,” </a:t>
            </a:r>
            <a:r>
              <a:rPr lang="en-US" sz="1200" b="0" i="1" dirty="0">
                <a:solidFill>
                  <a:srgbClr val="1A1A1A"/>
                </a:solidFill>
              </a:rPr>
              <a:t>International Journal of Innovative Computing, Information and Control, Vol. 18, No. 5, pp. 1445–1461, October 2022.  DOI: 10.24507/ijicic.18.05.1445</a:t>
            </a:r>
          </a:p>
        </p:txBody>
      </p:sp>
      <p:sp>
        <p:nvSpPr>
          <p:cNvPr id="143" name="TextBoxMethod">
            <a:extLst>
              <a:ext uri="{FF2B5EF4-FFF2-40B4-BE49-F238E27FC236}">
                <a16:creationId xmlns:a16="http://schemas.microsoft.com/office/drawing/2014/main" id="{454D0C78-5E21-4D03-B6DA-254E28191129}"/>
              </a:ext>
            </a:extLst>
          </p:cNvPr>
          <p:cNvSpPr txBox="1"/>
          <p:nvPr/>
        </p:nvSpPr>
        <p:spPr>
          <a:xfrm>
            <a:off x="7420000" y="9800000"/>
            <a:ext cx="2950000" cy="335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 marL="0" indent="0" algn="l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960" b="1" dirty="0">
                <a:solidFill>
                  <a:srgbClr val="002060"/>
                </a:solidFill>
              </a:rPr>
              <a:t>TWO-MODULE ARCHITECTURE</a:t>
            </a:r>
          </a:p>
          <a:p>
            <a:pPr marL="0" indent="0" algn="just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1000" b="1" dirty="0">
                <a:solidFill>
                  <a:srgbClr val="1A1A1A"/>
                </a:solidFill>
              </a:rPr>
              <a:t>Gaze mapping: </a:t>
            </a:r>
            <a:r>
              <a:rPr lang="en-US" sz="1000" b="0" dirty="0">
                <a:solidFill>
                  <a:srgbClr val="1A1A1A"/>
                </a:solidFill>
              </a:rPr>
              <a:t>OpenFace v2.0 extracts gaze angle and head-pose R features; an SVM classifier assigns the driver’s gaze to one of 16 cabin regions. A fine-tuned MobileNetV2 was benchmarked against it.</a:t>
            </a:r>
          </a:p>
          <a:p>
            <a:pPr marL="0" indent="0" algn="just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1000" b="1" dirty="0">
                <a:solidFill>
                  <a:srgbClr val="1A1A1A"/>
                </a:solidFill>
              </a:rPr>
              <a:t>Moving object detection: </a:t>
            </a:r>
            <a:r>
              <a:rPr lang="en-US" sz="1000" b="0" dirty="0">
                <a:solidFill>
                  <a:srgbClr val="1A1A1A"/>
                </a:solidFill>
              </a:rPr>
              <a:t>Lucas-Kanade dense optical flow on the front-view camera locates moving hazards and the region they occupy.</a:t>
            </a:r>
          </a:p>
          <a:p>
            <a:pPr marL="0" indent="0" algn="just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1000" b="1" dirty="0">
                <a:solidFill>
                  <a:srgbClr val="1A1A1A"/>
                </a:solidFill>
              </a:rPr>
              <a:t>Decision layer: </a:t>
            </a:r>
            <a:r>
              <a:rPr lang="en-US" sz="1000" b="0" dirty="0">
                <a:solidFill>
                  <a:srgbClr val="1A1A1A"/>
                </a:solidFill>
              </a:rPr>
              <a:t>matching the two regions yields Safe, Risky or Dangerous.</a:t>
            </a:r>
          </a:p>
          <a:p>
            <a:pPr marL="0" indent="0" algn="l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960" b="1" dirty="0">
                <a:solidFill>
                  <a:srgbClr val="002060"/>
                </a:solidFill>
              </a:rPr>
              <a:t>DATASET</a:t>
            </a:r>
          </a:p>
          <a:p>
            <a:pPr marL="0" indent="0" algn="just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1000" b="0" dirty="0">
                <a:solidFill>
                  <a:srgbClr val="1A1A1A"/>
                </a:solidFill>
              </a:rPr>
              <a:t>DriverGazeMapping (DGM): 12,425 labelled images from 4 volunteer drivers, captured morning, afternoon and night with a COOAU-D30-1080P dual dash camera.</a:t>
            </a:r>
          </a:p>
          <a:p>
            <a:pPr marL="0" indent="0" algn="l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960" b="1" dirty="0">
                <a:solidFill>
                  <a:srgbClr val="002060"/>
                </a:solidFill>
              </a:rPr>
              <a:t>COLLABORATION</a:t>
            </a:r>
          </a:p>
          <a:p>
            <a:pPr marL="0" indent="0" algn="l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850" b="0" dirty="0">
                <a:solidFill>
                  <a:srgbClr val="1A1A1A"/>
                </a:solidFill>
              </a:rPr>
              <a:t>MUST — dataset construction, algorithm design, evaluation and deployment toward Mongolian fleets.</a:t>
            </a:r>
          </a:p>
          <a:p>
            <a:pPr marL="0" indent="0" algn="l">
              <a:spcBef>
                <a:spcPts val="0"/>
              </a:spcBef>
              <a:spcAft>
                <a:spcPts val="450"/>
              </a:spcAft>
              <a:buNone/>
            </a:pPr>
            <a:r>
              <a:rPr lang="en-US" sz="850" b="0" dirty="0">
                <a:solidFill>
                  <a:srgbClr val="1A1A1A"/>
                </a:solidFill>
              </a:rPr>
              <a:t>Tokushima University — computer vision, machine learning, experimental design and international validation.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3BC9D01C-F01F-4E25-871B-DDA963DCEEA9}"/>
              </a:ext>
            </a:extLst>
          </p:cNvPr>
          <p:cNvSpPr txBox="1"/>
          <p:nvPr/>
        </p:nvSpPr>
        <p:spPr>
          <a:xfrm>
            <a:off x="915325" y="31076244"/>
            <a:ext cx="6120000" cy="100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>
              <a:spcAft>
                <a:spcPts val="100"/>
              </a:spcAft>
            </a:pPr>
            <a:r>
              <a:rPr lang="en-US" sz="1180" b="1" dirty="0"/>
              <a:t>Ulziibayar Sonom-Ochir, Ph.D. — Project Team Member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080" b="0" i="1" dirty="0"/>
              <a:t>Mongolian University of Science and Technology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080" b="0" i="1" dirty="0"/>
              <a:t>School of Information and Communication Technology / Department of Information Technology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080" b="1" dirty="0"/>
              <a:t>Email: ulziibayar@must.edu.mn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F0FFD2ED-E25C-4085-B99D-3A8C10882639}"/>
              </a:ext>
            </a:extLst>
          </p:cNvPr>
          <p:cNvSpPr txBox="1"/>
          <p:nvPr/>
        </p:nvSpPr>
        <p:spPr>
          <a:xfrm>
            <a:off x="4238653" y="6244034"/>
            <a:ext cx="8600000" cy="300000"/>
          </a:xfrm>
          <a:prstGeom prst="rect">
            <a:avLst/>
          </a:prstGeom>
          <a:noFill/>
        </p:spPr>
        <p:txBody>
          <a:bodyPr wrap="square" anchor="t"/>
          <a:lstStyle/>
          <a:p>
            <a:pPr marL="0" indent="0" algn="ctr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100" b="1" dirty="0"/>
              <a:t>Keywords: </a:t>
            </a:r>
            <a:r>
              <a:rPr lang="en-US" sz="1100" b="0" dirty="0"/>
              <a:t>visual distraction · gaze mapping · moving object detection · gaze region · dual dash camera · fleet safety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7A9A0E48-F831-41F6-8562-186C77CCE32C}"/>
              </a:ext>
            </a:extLst>
          </p:cNvPr>
          <p:cNvSpPr txBox="1"/>
          <p:nvPr/>
        </p:nvSpPr>
        <p:spPr>
          <a:xfrm>
            <a:off x="763363" y="5135486"/>
            <a:ext cx="2257316" cy="1200329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300" b="1" dirty="0">
                <a:solidFill>
                  <a:schemeClr val="bg1"/>
                </a:solidFill>
              </a:rPr>
              <a:t>Research Priority Area: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300" b="0" dirty="0">
                <a:solidFill>
                  <a:schemeClr val="bg1"/>
                </a:solidFill>
              </a:rPr>
              <a:t>Information and Communication Technology — Artificial Intelligence</a:t>
            </a:r>
          </a:p>
        </p:txBody>
      </p:sp>
      <p:pic>
        <p:nvPicPr>
          <p:cNvPr id="142" name="Picture 141">
            <a:extLst>
              <a:ext uri="{FF2B5EF4-FFF2-40B4-BE49-F238E27FC236}">
                <a16:creationId xmlns:a16="http://schemas.microsoft.com/office/drawing/2014/main" id="{56B1490E-4593-4478-84C5-3EFD4D0B4E2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4569" t="4565" r="19368" b="39571"/>
          <a:stretch/>
        </p:blipFill>
        <p:spPr>
          <a:xfrm>
            <a:off x="5674191" y="23637889"/>
            <a:ext cx="502339" cy="534965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E07C296D-A4B6-4AF1-B113-A2DA40811A8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0895" t="3835" r="70220" b="41755"/>
          <a:stretch/>
        </p:blipFill>
        <p:spPr>
          <a:xfrm>
            <a:off x="5628246" y="21818087"/>
            <a:ext cx="761382" cy="538865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74AD76D9-7337-4A27-91C0-FDD9E76BF29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036" t="9310" r="54066" b="38873"/>
          <a:stretch/>
        </p:blipFill>
        <p:spPr>
          <a:xfrm>
            <a:off x="5713933" y="22534738"/>
            <a:ext cx="538502" cy="467564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F047EFD3-4449-40C8-9AA8-BBB00713227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6582" t="9310" r="35593" b="42166"/>
          <a:stretch/>
        </p:blipFill>
        <p:spPr>
          <a:xfrm>
            <a:off x="5697038" y="23115016"/>
            <a:ext cx="498556" cy="357312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42B784AB-EA11-445F-A1C6-C8862E3CEFB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366" t="6685" r="2232" b="37574"/>
          <a:stretch/>
        </p:blipFill>
        <p:spPr>
          <a:xfrm>
            <a:off x="5679163" y="24360518"/>
            <a:ext cx="516430" cy="449461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527AF4E1-6048-4F91-BEBC-59B0DDDB494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847" t="3835" r="89751" b="40424"/>
          <a:stretch/>
        </p:blipFill>
        <p:spPr>
          <a:xfrm>
            <a:off x="5666992" y="21150876"/>
            <a:ext cx="628587" cy="5470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2D4D01C-D31D-4E68-8B94-51F95C1D5691}"/>
              </a:ext>
            </a:extLst>
          </p:cNvPr>
          <p:cNvSpPr txBox="1"/>
          <p:nvPr/>
        </p:nvSpPr>
        <p:spPr>
          <a:xfrm>
            <a:off x="6342676" y="21150000"/>
            <a:ext cx="7300000" cy="405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spcBef>
                <a:spcPts val="0"/>
              </a:spcBef>
              <a:spcAft>
                <a:spcPts val="610"/>
              </a:spcAft>
              <a:buNone/>
            </a:pPr>
            <a:r>
              <a:rPr lang="en-US" sz="1400" b="1" dirty="0">
                <a:solidFill>
                  <a:srgbClr val="002060"/>
                </a:solidFill>
              </a:rPr>
              <a:t>BUSINESS OPPORTUNITIES</a:t>
            </a:r>
          </a:p>
          <a:p>
            <a:pPr marL="0" indent="0" algn="just">
              <a:spcBef>
                <a:spcPts val="0"/>
              </a:spcBef>
              <a:spcAft>
                <a:spcPts val="61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1. Fleet safety management (transport &amp; logistics): </a:t>
            </a:r>
            <a:r>
              <a:rPr lang="en-US" sz="1200" b="0" dirty="0">
                <a:solidFill>
                  <a:srgbClr val="1A1A1A"/>
                </a:solidFill>
              </a:rPr>
              <a:t>Turn the dash cameras a fleet already owns into a driver-risk monitor. Each trip yields an objective distraction record, so operators can act before a crash instead of investigating after one.</a:t>
            </a:r>
          </a:p>
          <a:p>
            <a:pPr marL="0" indent="0" algn="just">
              <a:spcBef>
                <a:spcPts val="0"/>
              </a:spcBef>
              <a:spcAft>
                <a:spcPts val="61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2. Taxi and ride-hailing platforms: </a:t>
            </a:r>
            <a:r>
              <a:rPr lang="en-US" sz="1200" b="0" dirty="0">
                <a:solidFill>
                  <a:srgbClr val="1A1A1A"/>
                </a:solidFill>
              </a:rPr>
              <a:t>Continuous, comparable safety scoring across thousands of contracted drivers, feeding driver ratings, incentive schemes and targeted retraining.</a:t>
            </a:r>
          </a:p>
          <a:p>
            <a:pPr marL="0" indent="0" algn="just">
              <a:spcBef>
                <a:spcPts val="0"/>
              </a:spcBef>
              <a:spcAft>
                <a:spcPts val="61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3. Insurance and leasing (usage-based pricing): </a:t>
            </a:r>
            <a:r>
              <a:rPr lang="en-US" sz="1200" b="0" dirty="0">
                <a:solidFill>
                  <a:srgbClr val="1A1A1A"/>
                </a:solidFill>
              </a:rPr>
              <a:t>Behaviour-based premium models and evidence-supported claims assessment — a new product line for insurers and a premium discount for safe fleets.</a:t>
            </a:r>
          </a:p>
          <a:p>
            <a:pPr marL="0" indent="0" algn="just">
              <a:spcBef>
                <a:spcPts val="0"/>
              </a:spcBef>
              <a:spcAft>
                <a:spcPts val="61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4. Aftermarket and camera vendors: </a:t>
            </a:r>
            <a:r>
              <a:rPr lang="en-US" sz="1200" b="0" dirty="0">
                <a:solidFill>
                  <a:srgbClr val="1A1A1A"/>
                </a:solidFill>
              </a:rPr>
              <a:t>The system is software only; it can be licensed as a firmware upgrade for dash cameras already sold in Mongolia, requiring no new hardware.</a:t>
            </a:r>
          </a:p>
          <a:p>
            <a:pPr marL="0" indent="0" algn="l">
              <a:spcBef>
                <a:spcPts val="0"/>
              </a:spcBef>
              <a:spcAft>
                <a:spcPts val="610"/>
              </a:spcAft>
              <a:buNone/>
            </a:pPr>
            <a:r>
              <a:rPr lang="en-US" sz="1400" b="1" dirty="0">
                <a:solidFill>
                  <a:srgbClr val="002060"/>
                </a:solidFill>
              </a:rPr>
              <a:t>GOVERNMENT AND PUBLIC-SERVICE APPLICATIONS</a:t>
            </a:r>
          </a:p>
          <a:p>
            <a:pPr marL="0" indent="0" algn="just">
              <a:spcBef>
                <a:spcPts val="0"/>
              </a:spcBef>
              <a:spcAft>
                <a:spcPts val="610"/>
              </a:spcAft>
              <a:buNone/>
            </a:pPr>
            <a:r>
              <a:rPr lang="en-US" sz="1100" b="1" dirty="0">
                <a:solidFill>
                  <a:srgbClr val="1A1A1A"/>
                </a:solidFill>
              </a:rPr>
              <a:t>5. Road-safety supervision (traffic police, public-transport authority): </a:t>
            </a:r>
            <a:r>
              <a:rPr lang="en-US" sz="1100" b="0" dirty="0">
                <a:solidFill>
                  <a:srgbClr val="1A1A1A"/>
                </a:solidFill>
              </a:rPr>
              <a:t>Objective distraction statistics from licensed bus and taxi operators support risk-based inspection, route-level intervention and evidence-based policy instead of self-reporting.</a:t>
            </a:r>
          </a:p>
          <a:p>
            <a:pPr marL="0" indent="0" algn="just">
              <a:spcBef>
                <a:spcPts val="0"/>
              </a:spcBef>
              <a:spcAft>
                <a:spcPts val="610"/>
              </a:spcAft>
              <a:buNone/>
            </a:pPr>
            <a:r>
              <a:rPr lang="en-US" sz="1100" b="1" dirty="0">
                <a:solidFill>
                  <a:srgbClr val="1A1A1A"/>
                </a:solidFill>
              </a:rPr>
              <a:t>6. Driver licensing, training and occupational safety: </a:t>
            </a:r>
            <a:r>
              <a:rPr lang="en-US" sz="1100" b="0" dirty="0">
                <a:solidFill>
                  <a:srgbClr val="1A1A1A"/>
                </a:solidFill>
              </a:rPr>
              <a:t>Recorded gaze behaviour gives driving schools and OSH inspectorates measurable evidence of attention performance, and gives mining and construction employers a compliance record for haulage crews.</a:t>
            </a:r>
          </a:p>
          <a:p>
            <a:pPr marL="0" indent="0" algn="just">
              <a:spcBef>
                <a:spcPts val="0"/>
              </a:spcBef>
              <a:spcAft>
                <a:spcPts val="610"/>
              </a:spcAft>
              <a:buNone/>
            </a:pPr>
            <a:r>
              <a:rPr lang="en-US" sz="1100" b="1" dirty="0">
                <a:solidFill>
                  <a:srgbClr val="1A1A1A"/>
                </a:solidFill>
              </a:rPr>
              <a:t>7. Crash investigation and smart-city data: </a:t>
            </a:r>
            <a:r>
              <a:rPr lang="en-US" sz="1100" b="0" dirty="0">
                <a:solidFill>
                  <a:srgbClr val="1A1A1A"/>
                </a:solidFill>
              </a:rPr>
              <a:t>Per-second Safe / Risky / Dangerous states help reconstruct incidents, and aggregated data identifies the road segments where drivers most often look away from a hazard.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C8C61B-40AE-47DC-9A10-10568342660F}"/>
              </a:ext>
            </a:extLst>
          </p:cNvPr>
          <p:cNvSpPr txBox="1"/>
          <p:nvPr/>
        </p:nvSpPr>
        <p:spPr>
          <a:xfrm>
            <a:off x="900000" y="23950000"/>
            <a:ext cx="4300000" cy="135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spcBef>
                <a:spcPts val="0"/>
              </a:spcBef>
              <a:spcAft>
                <a:spcPts val="560"/>
              </a:spcAft>
              <a:buNone/>
            </a:pPr>
            <a:r>
              <a:rPr lang="mn-MN" sz="1320" b="1" dirty="0">
                <a:solidFill>
                  <a:srgbClr val="002060"/>
                </a:solidFill>
              </a:rPr>
              <a:t>PRIORITY DEPLOYMENT SECTORS</a:t>
            </a:r>
          </a:p>
          <a:p>
            <a:pPr marL="0" indent="0" algn="just">
              <a:spcBef>
                <a:spcPts val="0"/>
              </a:spcBef>
              <a:spcAft>
                <a:spcPts val="560"/>
              </a:spcAft>
              <a:buNone/>
            </a:pPr>
            <a:r>
              <a:rPr lang="mn-MN" sz="1180" b="0" dirty="0">
                <a:solidFill>
                  <a:srgbClr val="1A1A1A"/>
                </a:solidFill>
              </a:rPr>
              <a:t>1. Long-haul freight and logistics fleets   2. Urban public-transport (bus) operators   3. Taxi and ride-hailing platforms   4. Mining and construction haulage   5. Traffic-police and road-safety agencies   6. Insurance, leasing and vehicle-rental companies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6DC69BC-F1F5-4258-95D6-85BE000EF7C6}"/>
              </a:ext>
            </a:extLst>
          </p:cNvPr>
          <p:cNvSpPr txBox="1"/>
          <p:nvPr/>
        </p:nvSpPr>
        <p:spPr>
          <a:xfrm>
            <a:off x="9550000" y="26620000"/>
            <a:ext cx="4250000" cy="335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470" b="1" dirty="0">
                <a:solidFill>
                  <a:srgbClr val="002060"/>
                </a:solidFill>
              </a:rPr>
              <a:t>NEXT STEPS</a:t>
            </a: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1. Dataset expansion: </a:t>
            </a:r>
            <a:r>
              <a:rPr lang="en-US" sz="1200" b="0" dirty="0">
                <a:solidFill>
                  <a:srgbClr val="1A1A1A"/>
                </a:solidFill>
              </a:rPr>
              <a:t>collect paired driver-and-road video from Mongolian roads across seasons, night driving and winter glare.</a:t>
            </a: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2. Edge deployment: </a:t>
            </a:r>
            <a:r>
              <a:rPr lang="en-US" sz="1200" b="0" dirty="0">
                <a:solidFill>
                  <a:srgbClr val="1A1A1A"/>
                </a:solidFill>
              </a:rPr>
              <a:t>optimise the pipeline for on-camera inference so no video leaves the vehicle — a privacy-preserving design.</a:t>
            </a: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3. Fleet pilot: </a:t>
            </a:r>
            <a:r>
              <a:rPr lang="en-US" sz="1200" b="0" dirty="0">
                <a:solidFill>
                  <a:srgbClr val="1A1A1A"/>
                </a:solidFill>
              </a:rPr>
              <a:t>instrument 20–30 buses, taxis or freight vehicles for a three-month measured trial.</a:t>
            </a: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4. Product packaging: </a:t>
            </a:r>
            <a:r>
              <a:rPr lang="en-US" sz="1200" b="0" dirty="0">
                <a:solidFill>
                  <a:srgbClr val="1A1A1A"/>
                </a:solidFill>
              </a:rPr>
              <a:t>fleet dashboard, per-driver reports and an API for insurers and regulators.</a:t>
            </a: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5. Standards and policy: </a:t>
            </a:r>
            <a:r>
              <a:rPr lang="en-US" sz="1200" b="0" dirty="0">
                <a:solidFill>
                  <a:srgbClr val="1A1A1A"/>
                </a:solidFill>
              </a:rPr>
              <a:t>work with authorities on data protection rules and on how distraction evidence may be used.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2B2F50C-6729-4794-A3BF-49DAF918D455}"/>
              </a:ext>
            </a:extLst>
          </p:cNvPr>
          <p:cNvSpPr txBox="1"/>
          <p:nvPr/>
        </p:nvSpPr>
        <p:spPr>
          <a:xfrm>
            <a:off x="5150000" y="26620000"/>
            <a:ext cx="4150000" cy="335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spcBef>
                <a:spcPts val="0"/>
              </a:spcBef>
              <a:spcAft>
                <a:spcPts val="700"/>
              </a:spcAft>
              <a:buNone/>
            </a:pPr>
            <a:r>
              <a:rPr lang="en-US" sz="1410" b="1" dirty="0">
                <a:solidFill>
                  <a:srgbClr val="002060"/>
                </a:solidFill>
              </a:rPr>
              <a:t>EXPECTED IMPACT</a:t>
            </a:r>
          </a:p>
          <a:p>
            <a:pPr marL="0" indent="0" algn="just">
              <a:spcBef>
                <a:spcPts val="0"/>
              </a:spcBef>
              <a:spcAft>
                <a:spcPts val="70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Fewer crashes: </a:t>
            </a:r>
            <a:r>
              <a:rPr lang="en-US" sz="1200" b="0" dirty="0">
                <a:solidFill>
                  <a:srgbClr val="1A1A1A"/>
                </a:solidFill>
              </a:rPr>
              <a:t>drivers are warned at the moment a hazard falls outside their gaze, not after an incident.</a:t>
            </a:r>
          </a:p>
          <a:p>
            <a:pPr marL="0" indent="0" algn="just">
              <a:spcBef>
                <a:spcPts val="0"/>
              </a:spcBef>
              <a:spcAft>
                <a:spcPts val="70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Lower cost of risk: </a:t>
            </a:r>
            <a:r>
              <a:rPr lang="en-US" sz="1200" b="0" dirty="0">
                <a:solidFill>
                  <a:srgbClr val="1A1A1A"/>
                </a:solidFill>
              </a:rPr>
              <a:t>reduced accident, repair, downtime and insurance costs for fleet operators.</a:t>
            </a:r>
          </a:p>
          <a:p>
            <a:pPr marL="0" indent="0" algn="just">
              <a:spcBef>
                <a:spcPts val="0"/>
              </a:spcBef>
              <a:spcAft>
                <a:spcPts val="70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Objective evidence: </a:t>
            </a:r>
            <a:r>
              <a:rPr lang="en-US" sz="1200" b="0" dirty="0">
                <a:solidFill>
                  <a:srgbClr val="1A1A1A"/>
                </a:solidFill>
              </a:rPr>
              <a:t>safety management moves from opinion and self-reporting to measured behaviour.</a:t>
            </a:r>
          </a:p>
          <a:p>
            <a:pPr marL="0" indent="0" algn="just">
              <a:spcBef>
                <a:spcPts val="0"/>
              </a:spcBef>
              <a:spcAft>
                <a:spcPts val="70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Near-zero deployment cost: </a:t>
            </a:r>
            <a:r>
              <a:rPr lang="en-US" sz="1200" b="0" dirty="0">
                <a:solidFill>
                  <a:srgbClr val="1A1A1A"/>
                </a:solidFill>
              </a:rPr>
              <a:t>software runs on existing dash cameras — no eye tracker, wearable or vehicle modification.</a:t>
            </a:r>
          </a:p>
          <a:p>
            <a:pPr marL="0" indent="0" algn="just">
              <a:spcBef>
                <a:spcPts val="0"/>
              </a:spcBef>
              <a:spcAft>
                <a:spcPts val="700"/>
              </a:spcAft>
              <a:buNone/>
            </a:pPr>
            <a:r>
              <a:rPr lang="en-US" sz="1200" b="1" dirty="0">
                <a:solidFill>
                  <a:srgbClr val="1A1A1A"/>
                </a:solidFill>
              </a:rPr>
              <a:t>Public value: </a:t>
            </a:r>
            <a:r>
              <a:rPr lang="en-US" sz="1200" b="0" dirty="0">
                <a:solidFill>
                  <a:srgbClr val="1A1A1A"/>
                </a:solidFill>
              </a:rPr>
              <a:t>safer public transport, better-targeted road-safety policy and a national evidence base on driver attention.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4A3F865-DAB6-4573-B2E1-2265CB6EE9BA}"/>
              </a:ext>
            </a:extLst>
          </p:cNvPr>
          <p:cNvSpPr txBox="1"/>
          <p:nvPr/>
        </p:nvSpPr>
        <p:spPr>
          <a:xfrm>
            <a:off x="750000" y="26620000"/>
            <a:ext cx="4150000" cy="3350000"/>
          </a:xfrm>
          <a:prstGeom prst="rect">
            <a:avLst/>
          </a:prstGeom>
          <a:noFill/>
        </p:spPr>
        <p:txBody>
          <a:bodyPr wrap="square" rtlCol="0" anchor="t"/>
          <a:lstStyle/>
          <a:p>
            <a:pPr marL="0" indent="0" algn="l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470" b="1" dirty="0">
                <a:solidFill>
                  <a:srgbClr val="002060"/>
                </a:solidFill>
              </a:rPr>
              <a:t>PARTNERSHIP</a:t>
            </a: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Fleet operators and logistics companies — pilot vehicles, real driving data and operational feedback</a:t>
            </a:r>
            <a:r>
              <a:rPr lang="mn-MN" sz="1200" b="0" dirty="0">
                <a:solidFill>
                  <a:srgbClr val="1A1A1A"/>
                </a:solidFill>
              </a:rPr>
              <a:t>.</a:t>
            </a:r>
            <a:endParaRPr lang="en-US" sz="1200" b="0" dirty="0">
              <a:solidFill>
                <a:srgbClr val="1A1A1A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Insurance companies — joint design of a behaviour-based premium product.</a:t>
            </a: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Traffic police and the public-transport authority — regulatory framing, data governance and pilot routes in Ulaanbaatar.</a:t>
            </a: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Dash-camera vendors and integrators — firmware distribution and installed-base access.</a:t>
            </a:r>
          </a:p>
          <a:p>
            <a:pPr marL="0" indent="0" algn="just">
              <a:spcBef>
                <a:spcPts val="0"/>
              </a:spcBef>
              <a:spcAft>
                <a:spcPts val="740"/>
              </a:spcAft>
              <a:buNone/>
            </a:pPr>
            <a:r>
              <a:rPr lang="en-US" sz="1200" b="0" dirty="0">
                <a:solidFill>
                  <a:srgbClr val="1A1A1A"/>
                </a:solidFill>
              </a:rPr>
              <a:t>Universities — MUST and Tokushima University: algorithm development, dataset expansion and independent validation.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78564B3-40C3-4221-A8DE-ED263D68AA3F}"/>
              </a:ext>
            </a:extLst>
          </p:cNvPr>
          <p:cNvSpPr txBox="1"/>
          <p:nvPr/>
        </p:nvSpPr>
        <p:spPr>
          <a:xfrm>
            <a:off x="6546969" y="31061956"/>
            <a:ext cx="5404821" cy="1000000"/>
          </a:xfrm>
          <a:prstGeom prst="rect">
            <a:avLst/>
          </a:prstGeom>
          <a:noFill/>
        </p:spPr>
        <p:txBody>
          <a:bodyPr wrap="square" lIns="28800" tIns="14400" rIns="28800" bIns="14400" anchor="t"/>
          <a:lstStyle/>
          <a:p>
            <a:pPr>
              <a:spcAft>
                <a:spcPts val="100"/>
              </a:spcAft>
            </a:pPr>
            <a:r>
              <a:rPr lang="en-US" sz="1180" b="1" dirty="0"/>
              <a:t>Professor Altangerel Ayush, Ph.D. — Research Team</a:t>
            </a:r>
            <a:r>
              <a:rPr lang="mn-MN" sz="1180" b="1" dirty="0"/>
              <a:t> </a:t>
            </a:r>
            <a:r>
              <a:rPr lang="en-US" sz="1180" b="1" dirty="0"/>
              <a:t>Leader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080" b="0" i="1" dirty="0"/>
              <a:t>Mongolian University of Science and Technology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080" b="0" i="1" dirty="0"/>
              <a:t>School of Information and Communication Technology / Department of Information Technology</a:t>
            </a:r>
          </a:p>
          <a:p>
            <a:pPr marL="0" indent="0">
              <a:spcBef>
                <a:spcPts val="0"/>
              </a:spcBef>
              <a:spcAft>
                <a:spcPts val="100"/>
              </a:spcAft>
              <a:buNone/>
            </a:pPr>
            <a:r>
              <a:rPr lang="en-US" sz="1080" b="1" dirty="0"/>
              <a:t>Email: a.altangerel@must.edu.mn</a:t>
            </a:r>
          </a:p>
        </p:txBody>
      </p:sp>
      <p:pic>
        <p:nvPicPr>
          <p:cNvPr id="144" name="Fig_fig2_full" descr="fig2_full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00000" y="9820000"/>
            <a:ext cx="3260000" cy="1433521"/>
          </a:xfrm>
          <a:prstGeom prst="rect">
            <a:avLst/>
          </a:prstGeom>
        </p:spPr>
      </p:pic>
      <p:pic>
        <p:nvPicPr>
          <p:cNvPr id="146" name="Fig_fig3" descr="fig3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00000" y="11700000"/>
            <a:ext cx="1550000" cy="1110491"/>
          </a:xfrm>
          <a:prstGeom prst="rect">
            <a:avLst/>
          </a:prstGeom>
        </p:spPr>
      </p:pic>
      <p:pic>
        <p:nvPicPr>
          <p:cNvPr id="148" name="Fig_fig1_car" descr="fig1_car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210000" y="11700000"/>
            <a:ext cx="1550000" cy="983006"/>
          </a:xfrm>
          <a:prstGeom prst="rect">
            <a:avLst/>
          </a:prstGeom>
        </p:spPr>
      </p:pic>
      <p:pic>
        <p:nvPicPr>
          <p:cNvPr id="150" name="Fig_chart_headline" descr="chart_headlin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0000" y="14620000"/>
            <a:ext cx="6600000" cy="1857874"/>
          </a:xfrm>
          <a:prstGeom prst="rect">
            <a:avLst/>
          </a:prstGeom>
        </p:spPr>
      </p:pic>
      <p:pic>
        <p:nvPicPr>
          <p:cNvPr id="151" name="Fig_chart_regions" descr="chart_regions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0000" y="16620000"/>
            <a:ext cx="6600000" cy="1984420"/>
          </a:xfrm>
          <a:prstGeom prst="rect">
            <a:avLst/>
          </a:prstGeom>
        </p:spPr>
      </p:pic>
      <p:pic>
        <p:nvPicPr>
          <p:cNvPr id="154" name="Fig_fig9_scene" descr="fig9_scen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77136" y="14620000"/>
            <a:ext cx="3200000" cy="1489585"/>
          </a:xfrm>
          <a:prstGeom prst="rect">
            <a:avLst/>
          </a:prstGeom>
        </p:spPr>
      </p:pic>
      <p:pic>
        <p:nvPicPr>
          <p:cNvPr id="156" name="Fig_fig8_confusion" descr="fig8_confusion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577136" y="16620000"/>
            <a:ext cx="3200000" cy="1194207"/>
          </a:xfrm>
          <a:prstGeom prst="rect">
            <a:avLst/>
          </a:prstGeom>
        </p:spPr>
      </p:pic>
      <p:pic>
        <p:nvPicPr>
          <p:cNvPr id="158" name="Fig_fig7_optic" descr="fig7_optic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677136" y="18280000"/>
            <a:ext cx="3000000" cy="1218318"/>
          </a:xfrm>
          <a:prstGeom prst="rect">
            <a:avLst/>
          </a:prstGeom>
        </p:spPr>
      </p:pic>
      <p:pic>
        <p:nvPicPr>
          <p:cNvPr id="160" name="Fig_fig4_samples" descr="fig4_samples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5392" y="21166102"/>
            <a:ext cx="2750000" cy="22899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C38454-083E-F947-9099-958F0973C38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16683" y="-87"/>
            <a:ext cx="14400213" cy="44953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BE33B5-5A7A-CE40-B30C-7446E1C2BDB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210000" y="30895294"/>
            <a:ext cx="1107994" cy="110799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56E8D8C-859B-5740-A734-8125B87611F5}"/>
              </a:ext>
            </a:extLst>
          </p:cNvPr>
          <p:cNvSpPr/>
          <p:nvPr/>
        </p:nvSpPr>
        <p:spPr>
          <a:xfrm>
            <a:off x="12407970" y="31845668"/>
            <a:ext cx="7120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pple Chancery" panose="03020702040506060504" pitchFamily="66" charset="-79"/>
                <a:cs typeface="Apple Chancery" panose="03020702040506060504" pitchFamily="66" charset="-79"/>
              </a:rPr>
              <a:t>Scan me</a:t>
            </a:r>
            <a:endParaRPr lang="en-MN" sz="1200" dirty="0">
              <a:solidFill>
                <a:srgbClr val="002060"/>
              </a:solidFill>
              <a:latin typeface="Apple Chancery" panose="03020702040506060504" pitchFamily="66" charset="-79"/>
              <a:cs typeface="Apple Chancery" panose="03020702040506060504" pitchFamily="66" charset="-79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1524</Words>
  <Application>Microsoft Office PowerPoint</Application>
  <PresentationFormat>Custom</PresentationFormat>
  <Paragraphs>113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Apple Chancery</vt:lpstr>
      <vt:lpstr>Arial</vt:lpstr>
      <vt:lpstr>Calibri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RB</dc:creator>
  <cp:keywords/>
  <dc:description>generated using python-pptx</dc:description>
  <cp:lastModifiedBy>Zaya Tumurbat</cp:lastModifiedBy>
  <cp:revision>75</cp:revision>
  <dcterms:created xsi:type="dcterms:W3CDTF">2013-01-27T09:14:16Z</dcterms:created>
  <dcterms:modified xsi:type="dcterms:W3CDTF">2026-09-15T07:24:18Z</dcterms:modified>
  <cp:category/>
</cp:coreProperties>
</file>