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4400213" cy="323992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33" d="100"/>
          <a:sy n="33" d="100"/>
        </p:scale>
        <p:origin x="3330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urevtseren Bayarsaikhan" userId="4ecbe038585bf84c" providerId="LiveId" clId="{D5D8F309-45FF-40CD-A34F-9CF5EC9B447A}"/>
    <pc:docChg chg="undo redo custSel modSld">
      <pc:chgData name="Purevtseren Bayarsaikhan" userId="4ecbe038585bf84c" providerId="LiveId" clId="{D5D8F309-45FF-40CD-A34F-9CF5EC9B447A}" dt="2026-09-04T04:48:41.354" v="230" actId="6549"/>
      <pc:docMkLst>
        <pc:docMk/>
      </pc:docMkLst>
      <pc:sldChg chg="addSp delSp modSp mod">
        <pc:chgData name="Purevtseren Bayarsaikhan" userId="4ecbe038585bf84c" providerId="LiveId" clId="{D5D8F309-45FF-40CD-A34F-9CF5EC9B447A}" dt="2026-09-04T04:48:41.354" v="230" actId="6549"/>
        <pc:sldMkLst>
          <pc:docMk/>
          <pc:sldMk cId="0" sldId="256"/>
        </pc:sldMkLst>
        <pc:spChg chg="mod">
          <ac:chgData name="Purevtseren Bayarsaikhan" userId="4ecbe038585bf84c" providerId="LiveId" clId="{D5D8F309-45FF-40CD-A34F-9CF5EC9B447A}" dt="2026-09-04T04:46:14.429" v="194"/>
          <ac:spMkLst>
            <pc:docMk/>
            <pc:sldMk cId="0" sldId="256"/>
            <ac:spMk id="2" creationId="{00000000-0000-0000-0000-000000000000}"/>
          </ac:spMkLst>
        </pc:spChg>
        <pc:spChg chg="add del mod">
          <ac:chgData name="Purevtseren Bayarsaikhan" userId="4ecbe038585bf84c" providerId="LiveId" clId="{D5D8F309-45FF-40CD-A34F-9CF5EC9B447A}" dt="2026-09-04T04:47:31.683" v="229" actId="14100"/>
          <ac:spMkLst>
            <pc:docMk/>
            <pc:sldMk cId="0" sldId="256"/>
            <ac:spMk id="3" creationId="{00000000-0000-0000-0000-000000000000}"/>
          </ac:spMkLst>
        </pc:spChg>
        <pc:spChg chg="add mod ord">
          <ac:chgData name="Purevtseren Bayarsaikhan" userId="4ecbe038585bf84c" providerId="LiveId" clId="{D5D8F309-45FF-40CD-A34F-9CF5EC9B447A}" dt="2026-09-04T04:29:58.007" v="43" actId="167"/>
          <ac:spMkLst>
            <pc:docMk/>
            <pc:sldMk cId="0" sldId="256"/>
            <ac:spMk id="9" creationId="{00000000-0000-0000-0000-000000000000}"/>
          </ac:spMkLst>
        </pc:spChg>
        <pc:spChg chg="add del mod">
          <ac:chgData name="Purevtseren Bayarsaikhan" userId="4ecbe038585bf84c" providerId="LiveId" clId="{D5D8F309-45FF-40CD-A34F-9CF5EC9B447A}" dt="2026-09-04T04:30:00.964" v="44" actId="478"/>
          <ac:spMkLst>
            <pc:docMk/>
            <pc:sldMk cId="0" sldId="256"/>
            <ac:spMk id="10" creationId="{00000000-0000-0000-0000-000000000000}"/>
          </ac:spMkLst>
        </pc:spChg>
        <pc:spChg chg="add mod">
          <ac:chgData name="Purevtseren Bayarsaikhan" userId="4ecbe038585bf84c" providerId="LiveId" clId="{D5D8F309-45FF-40CD-A34F-9CF5EC9B447A}" dt="2026-09-04T04:29:23.145" v="37" actId="1076"/>
          <ac:spMkLst>
            <pc:docMk/>
            <pc:sldMk cId="0" sldId="256"/>
            <ac:spMk id="11" creationId="{00000000-0000-0000-0000-000000000000}"/>
          </ac:spMkLst>
        </pc:spChg>
        <pc:spChg chg="mod">
          <ac:chgData name="Purevtseren Bayarsaikhan" userId="4ecbe038585bf84c" providerId="LiveId" clId="{D5D8F309-45FF-40CD-A34F-9CF5EC9B447A}" dt="2026-09-04T04:36:04.731" v="75" actId="21"/>
          <ac:spMkLst>
            <pc:docMk/>
            <pc:sldMk cId="0" sldId="256"/>
            <ac:spMk id="15" creationId="{00000000-0000-0000-0000-000000000000}"/>
          </ac:spMkLst>
        </pc:spChg>
        <pc:spChg chg="mod">
          <ac:chgData name="Purevtseren Bayarsaikhan" userId="4ecbe038585bf84c" providerId="LiveId" clId="{D5D8F309-45FF-40CD-A34F-9CF5EC9B447A}" dt="2026-09-04T04:37:26.158" v="119" actId="1076"/>
          <ac:spMkLst>
            <pc:docMk/>
            <pc:sldMk cId="0" sldId="256"/>
            <ac:spMk id="17" creationId="{00000000-0000-0000-0000-000000000000}"/>
          </ac:spMkLst>
        </pc:spChg>
        <pc:spChg chg="mod">
          <ac:chgData name="Purevtseren Bayarsaikhan" userId="4ecbe038585bf84c" providerId="LiveId" clId="{D5D8F309-45FF-40CD-A34F-9CF5EC9B447A}" dt="2026-09-04T04:33:24.142" v="66" actId="1076"/>
          <ac:spMkLst>
            <pc:docMk/>
            <pc:sldMk cId="0" sldId="256"/>
            <ac:spMk id="19" creationId="{00000000-0000-0000-0000-000000000000}"/>
          </ac:spMkLst>
        </pc:spChg>
        <pc:spChg chg="mod">
          <ac:chgData name="Purevtseren Bayarsaikhan" userId="4ecbe038585bf84c" providerId="LiveId" clId="{D5D8F309-45FF-40CD-A34F-9CF5EC9B447A}" dt="2026-09-04T04:48:41.354" v="230" actId="6549"/>
          <ac:spMkLst>
            <pc:docMk/>
            <pc:sldMk cId="0" sldId="256"/>
            <ac:spMk id="21" creationId="{00000000-0000-0000-0000-000000000000}"/>
          </ac:spMkLst>
        </pc:spChg>
        <pc:spChg chg="mod">
          <ac:chgData name="Purevtseren Bayarsaikhan" userId="4ecbe038585bf84c" providerId="LiveId" clId="{D5D8F309-45FF-40CD-A34F-9CF5EC9B447A}" dt="2026-09-04T04:37:54.425" v="142" actId="20577"/>
          <ac:spMkLst>
            <pc:docMk/>
            <pc:sldMk cId="0" sldId="256"/>
            <ac:spMk id="22" creationId="{00000000-0000-0000-0000-000000000000}"/>
          </ac:spMkLst>
        </pc:spChg>
        <pc:spChg chg="del mod">
          <ac:chgData name="Purevtseren Bayarsaikhan" userId="4ecbe038585bf84c" providerId="LiveId" clId="{D5D8F309-45FF-40CD-A34F-9CF5EC9B447A}" dt="2026-09-04T04:26:53.325" v="22" actId="478"/>
          <ac:spMkLst>
            <pc:docMk/>
            <pc:sldMk cId="0" sldId="256"/>
            <ac:spMk id="23" creationId="{00000000-0000-0000-0000-000000000000}"/>
          </ac:spMkLst>
        </pc:spChg>
        <pc:spChg chg="mod">
          <ac:chgData name="Purevtseren Bayarsaikhan" userId="4ecbe038585bf84c" providerId="LiveId" clId="{D5D8F309-45FF-40CD-A34F-9CF5EC9B447A}" dt="2026-09-04T04:29:18.897" v="36" actId="1076"/>
          <ac:spMkLst>
            <pc:docMk/>
            <pc:sldMk cId="0" sldId="256"/>
            <ac:spMk id="24" creationId="{00000000-0000-0000-0000-000000000000}"/>
          </ac:spMkLst>
        </pc:spChg>
        <pc:spChg chg="mod">
          <ac:chgData name="Purevtseren Bayarsaikhan" userId="4ecbe038585bf84c" providerId="LiveId" clId="{D5D8F309-45FF-40CD-A34F-9CF5EC9B447A}" dt="2026-09-04T04:32:39.418" v="63" actId="13926"/>
          <ac:spMkLst>
            <pc:docMk/>
            <pc:sldMk cId="0" sldId="256"/>
            <ac:spMk id="25" creationId="{00000000-0000-0000-0000-000000000000}"/>
          </ac:spMkLst>
        </pc:spChg>
        <pc:spChg chg="mod">
          <ac:chgData name="Purevtseren Bayarsaikhan" userId="4ecbe038585bf84c" providerId="LiveId" clId="{D5D8F309-45FF-40CD-A34F-9CF5EC9B447A}" dt="2026-09-04T04:29:27.327" v="38" actId="1076"/>
          <ac:spMkLst>
            <pc:docMk/>
            <pc:sldMk cId="0" sldId="256"/>
            <ac:spMk id="26" creationId="{00000000-0000-0000-0000-000000000000}"/>
          </ac:spMkLst>
        </pc:spChg>
        <pc:spChg chg="mod">
          <ac:chgData name="Purevtseren Bayarsaikhan" userId="4ecbe038585bf84c" providerId="LiveId" clId="{D5D8F309-45FF-40CD-A34F-9CF5EC9B447A}" dt="2026-09-04T04:31:21.496" v="56" actId="1076"/>
          <ac:spMkLst>
            <pc:docMk/>
            <pc:sldMk cId="0" sldId="256"/>
            <ac:spMk id="27" creationId="{00000000-0000-0000-0000-000000000000}"/>
          </ac:spMkLst>
        </pc:spChg>
        <pc:spChg chg="mod">
          <ac:chgData name="Purevtseren Bayarsaikhan" userId="4ecbe038585bf84c" providerId="LiveId" clId="{D5D8F309-45FF-40CD-A34F-9CF5EC9B447A}" dt="2026-09-04T04:47:08.106" v="228" actId="20577"/>
          <ac:spMkLst>
            <pc:docMk/>
            <pc:sldMk cId="0" sldId="256"/>
            <ac:spMk id="56" creationId="{00000000-0000-0000-0000-000000000000}"/>
          </ac:spMkLst>
        </pc:spChg>
        <pc:spChg chg="del mod">
          <ac:chgData name="Purevtseren Bayarsaikhan" userId="4ecbe038585bf84c" providerId="LiveId" clId="{D5D8F309-45FF-40CD-A34F-9CF5EC9B447A}" dt="2026-09-04T04:24:42.869" v="17" actId="478"/>
          <ac:spMkLst>
            <pc:docMk/>
            <pc:sldMk cId="0" sldId="256"/>
            <ac:spMk id="57" creationId="{00000000-0000-0000-0000-000000000000}"/>
          </ac:spMkLst>
        </pc:spChg>
        <pc:spChg chg="del">
          <ac:chgData name="Purevtseren Bayarsaikhan" userId="4ecbe038585bf84c" providerId="LiveId" clId="{D5D8F309-45FF-40CD-A34F-9CF5EC9B447A}" dt="2026-09-04T04:23:40.572" v="0" actId="478"/>
          <ac:spMkLst>
            <pc:docMk/>
            <pc:sldMk cId="0" sldId="256"/>
            <ac:spMk id="58" creationId="{00000000-0000-0000-0000-000000000000}"/>
          </ac:spMkLst>
        </pc:spChg>
        <pc:spChg chg="del">
          <ac:chgData name="Purevtseren Bayarsaikhan" userId="4ecbe038585bf84c" providerId="LiveId" clId="{D5D8F309-45FF-40CD-A34F-9CF5EC9B447A}" dt="2026-09-04T04:43:55.157" v="193" actId="478"/>
          <ac:spMkLst>
            <pc:docMk/>
            <pc:sldMk cId="0" sldId="256"/>
            <ac:spMk id="59" creationId="{00000000-0000-0000-0000-000000000000}"/>
          </ac:spMkLst>
        </pc:spChg>
        <pc:spChg chg="add mod">
          <ac:chgData name="Purevtseren Bayarsaikhan" userId="4ecbe038585bf84c" providerId="LiveId" clId="{D5D8F309-45FF-40CD-A34F-9CF5EC9B447A}" dt="2026-09-04T04:31:03.010" v="54" actId="1076"/>
          <ac:spMkLst>
            <pc:docMk/>
            <pc:sldMk cId="0" sldId="256"/>
            <ac:spMk id="70" creationId="{8216DBA5-085D-6462-8155-9088B5D1E041}"/>
          </ac:spMkLst>
        </pc:spChg>
        <pc:spChg chg="add mod">
          <ac:chgData name="Purevtseren Bayarsaikhan" userId="4ecbe038585bf84c" providerId="LiveId" clId="{D5D8F309-45FF-40CD-A34F-9CF5EC9B447A}" dt="2026-09-04T04:33:16.784" v="65" actId="1076"/>
          <ac:spMkLst>
            <pc:docMk/>
            <pc:sldMk cId="0" sldId="256"/>
            <ac:spMk id="71" creationId="{00000000-0000-0000-0000-000000000000}"/>
          </ac:spMkLst>
        </pc:spChg>
        <pc:spChg chg="add mod">
          <ac:chgData name="Purevtseren Bayarsaikhan" userId="4ecbe038585bf84c" providerId="LiveId" clId="{D5D8F309-45FF-40CD-A34F-9CF5EC9B447A}" dt="2026-09-04T04:37:29.190" v="120" actId="1076"/>
          <ac:spMkLst>
            <pc:docMk/>
            <pc:sldMk cId="0" sldId="256"/>
            <ac:spMk id="76" creationId="{6771BC95-5217-2BF6-D17A-FB157DEC62BA}"/>
          </ac:spMkLst>
        </pc:spChg>
        <pc:spChg chg="add mod">
          <ac:chgData name="Purevtseren Bayarsaikhan" userId="4ecbe038585bf84c" providerId="LiveId" clId="{D5D8F309-45FF-40CD-A34F-9CF5EC9B447A}" dt="2026-09-04T04:31:32.712" v="59" actId="1076"/>
          <ac:spMkLst>
            <pc:docMk/>
            <pc:sldMk cId="0" sldId="256"/>
            <ac:spMk id="90" creationId="{876F3093-FB96-4882-97BE-AD981A234554}"/>
          </ac:spMkLst>
        </pc:spChg>
        <pc:spChg chg="add mod">
          <ac:chgData name="Purevtseren Bayarsaikhan" userId="4ecbe038585bf84c" providerId="LiveId" clId="{D5D8F309-45FF-40CD-A34F-9CF5EC9B447A}" dt="2026-09-04T04:31:08.767" v="55" actId="1076"/>
          <ac:spMkLst>
            <pc:docMk/>
            <pc:sldMk cId="0" sldId="256"/>
            <ac:spMk id="91" creationId="{B4C9277C-A0E0-40E3-B8BE-90723AC368B0}"/>
          </ac:spMkLst>
        </pc:spChg>
        <pc:spChg chg="add del mod">
          <ac:chgData name="Purevtseren Bayarsaikhan" userId="4ecbe038585bf84c" providerId="LiveId" clId="{D5D8F309-45FF-40CD-A34F-9CF5EC9B447A}" dt="2026-09-04T04:30:05.086" v="45" actId="478"/>
          <ac:spMkLst>
            <pc:docMk/>
            <pc:sldMk cId="0" sldId="256"/>
            <ac:spMk id="92" creationId="{6B001AC4-F837-43F5-A486-2FC837596FEC}"/>
          </ac:spMkLst>
        </pc:spChg>
        <pc:picChg chg="add mod">
          <ac:chgData name="Purevtseren Bayarsaikhan" userId="4ecbe038585bf84c" providerId="LiveId" clId="{D5D8F309-45FF-40CD-A34F-9CF5EC9B447A}" dt="2026-09-04T04:40:15.989" v="187" actId="1076"/>
          <ac:picMkLst>
            <pc:docMk/>
            <pc:sldMk cId="0" sldId="256"/>
            <ac:picMk id="7" creationId="{DD31D28E-4609-0993-240C-F965C2342173}"/>
          </ac:picMkLst>
        </pc:picChg>
        <pc:picChg chg="mod">
          <ac:chgData name="Purevtseren Bayarsaikhan" userId="4ecbe038585bf84c" providerId="LiveId" clId="{D5D8F309-45FF-40CD-A34F-9CF5EC9B447A}" dt="2026-09-04T04:42:38.420" v="192" actId="1036"/>
          <ac:picMkLst>
            <pc:docMk/>
            <pc:sldMk cId="0" sldId="256"/>
            <ac:picMk id="75" creationId="{38124235-FFDD-0B3D-A250-E644AE126BD4}"/>
          </ac:picMkLst>
        </pc:picChg>
      </pc:sldChg>
    </pc:docChg>
  </pc:docChgLst>
  <pc:docChgLst>
    <pc:chgData name="Purevtseren Bayarsaikhan" userId="4ecbe038585bf84c" providerId="LiveId" clId="{659F8F7E-52A9-45EB-9614-948CB3105DF0}"/>
    <pc:docChg chg="custSel modSld">
      <pc:chgData name="Purevtseren Bayarsaikhan" userId="4ecbe038585bf84c" providerId="LiveId" clId="{659F8F7E-52A9-45EB-9614-948CB3105DF0}" dt="2026-09-15T07:17:09.529" v="30" actId="1076"/>
      <pc:docMkLst>
        <pc:docMk/>
      </pc:docMkLst>
      <pc:sldChg chg="addSp delSp modSp mod">
        <pc:chgData name="Purevtseren Bayarsaikhan" userId="4ecbe038585bf84c" providerId="LiveId" clId="{659F8F7E-52A9-45EB-9614-948CB3105DF0}" dt="2026-09-15T07:17:09.529" v="30" actId="1076"/>
        <pc:sldMkLst>
          <pc:docMk/>
          <pc:sldMk cId="0" sldId="256"/>
        </pc:sldMkLst>
        <pc:spChg chg="del">
          <ac:chgData name="Purevtseren Bayarsaikhan" userId="4ecbe038585bf84c" providerId="LiveId" clId="{659F8F7E-52A9-45EB-9614-948CB3105DF0}" dt="2026-09-15T07:15:09.136" v="9" actId="478"/>
          <ac:spMkLst>
            <pc:docMk/>
            <pc:sldMk cId="0" sldId="256"/>
            <ac:spMk id="3" creationId="{00000000-0000-0000-0000-000000000000}"/>
          </ac:spMkLst>
        </pc:spChg>
        <pc:spChg chg="del">
          <ac:chgData name="Purevtseren Bayarsaikhan" userId="4ecbe038585bf84c" providerId="LiveId" clId="{659F8F7E-52A9-45EB-9614-948CB3105DF0}" dt="2026-09-15T07:15:02.081" v="2" actId="478"/>
          <ac:spMkLst>
            <pc:docMk/>
            <pc:sldMk cId="0" sldId="256"/>
            <ac:spMk id="4" creationId="{00000000-0000-0000-0000-000000000000}"/>
          </ac:spMkLst>
        </pc:spChg>
        <pc:spChg chg="del">
          <ac:chgData name="Purevtseren Bayarsaikhan" userId="4ecbe038585bf84c" providerId="LiveId" clId="{659F8F7E-52A9-45EB-9614-948CB3105DF0}" dt="2026-09-15T07:15:02.723" v="3" actId="478"/>
          <ac:spMkLst>
            <pc:docMk/>
            <pc:sldMk cId="0" sldId="256"/>
            <ac:spMk id="6" creationId="{00000000-0000-0000-0000-000000000000}"/>
          </ac:spMkLst>
        </pc:spChg>
        <pc:spChg chg="del">
          <ac:chgData name="Purevtseren Bayarsaikhan" userId="4ecbe038585bf84c" providerId="LiveId" clId="{659F8F7E-52A9-45EB-9614-948CB3105DF0}" dt="2026-09-15T07:15:06.453" v="7" actId="478"/>
          <ac:spMkLst>
            <pc:docMk/>
            <pc:sldMk cId="0" sldId="256"/>
            <ac:spMk id="8" creationId="{00000000-0000-0000-0000-000000000000}"/>
          </ac:spMkLst>
        </pc:spChg>
        <pc:spChg chg="del">
          <ac:chgData name="Purevtseren Bayarsaikhan" userId="4ecbe038585bf84c" providerId="LiveId" clId="{659F8F7E-52A9-45EB-9614-948CB3105DF0}" dt="2026-09-15T07:15:08.203" v="8" actId="478"/>
          <ac:spMkLst>
            <pc:docMk/>
            <pc:sldMk cId="0" sldId="256"/>
            <ac:spMk id="13" creationId="{00000000-0000-0000-0000-000000000000}"/>
          </ac:spMkLst>
        </pc:spChg>
        <pc:picChg chg="add mod">
          <ac:chgData name="Purevtseren Bayarsaikhan" userId="4ecbe038585bf84c" providerId="LiveId" clId="{659F8F7E-52A9-45EB-9614-948CB3105DF0}" dt="2026-09-15T07:15:52.169" v="19" actId="14100"/>
          <ac:picMkLst>
            <pc:docMk/>
            <pc:sldMk cId="0" sldId="256"/>
            <ac:picMk id="5" creationId="{A9A1A13F-470F-DEAA-66A8-90C3C5DA9DB8}"/>
          </ac:picMkLst>
        </pc:picChg>
        <pc:picChg chg="del">
          <ac:chgData name="Purevtseren Bayarsaikhan" userId="4ecbe038585bf84c" providerId="LiveId" clId="{659F8F7E-52A9-45EB-9614-948CB3105DF0}" dt="2026-09-15T07:16:12.167" v="20" actId="478"/>
          <ac:picMkLst>
            <pc:docMk/>
            <pc:sldMk cId="0" sldId="256"/>
            <ac:picMk id="7" creationId="{DD31D28E-4609-0993-240C-F965C2342173}"/>
          </ac:picMkLst>
        </pc:picChg>
        <pc:picChg chg="add mod">
          <ac:chgData name="Purevtseren Bayarsaikhan" userId="4ecbe038585bf84c" providerId="LiveId" clId="{659F8F7E-52A9-45EB-9614-948CB3105DF0}" dt="2026-09-15T07:17:09.529" v="30" actId="1076"/>
          <ac:picMkLst>
            <pc:docMk/>
            <pc:sldMk cId="0" sldId="256"/>
            <ac:picMk id="20" creationId="{02A2D1C3-6A76-5515-B8F4-38636BB2D473}"/>
          </ac:picMkLst>
        </pc:picChg>
        <pc:picChg chg="del">
          <ac:chgData name="Purevtseren Bayarsaikhan" userId="4ecbe038585bf84c" providerId="LiveId" clId="{659F8F7E-52A9-45EB-9614-948CB3105DF0}" dt="2026-09-15T07:15:00.727" v="0" actId="478"/>
          <ac:picMkLst>
            <pc:docMk/>
            <pc:sldMk cId="0" sldId="256"/>
            <ac:picMk id="72" creationId="{42AEBA80-6F8E-885E-D378-641E2E294751}"/>
          </ac:picMkLst>
        </pc:picChg>
        <pc:picChg chg="del">
          <ac:chgData name="Purevtseren Bayarsaikhan" userId="4ecbe038585bf84c" providerId="LiveId" clId="{659F8F7E-52A9-45EB-9614-948CB3105DF0}" dt="2026-09-15T07:15:01.389" v="1" actId="478"/>
          <ac:picMkLst>
            <pc:docMk/>
            <pc:sldMk cId="0" sldId="256"/>
            <ac:picMk id="73" creationId="{41399BFC-FC80-AB2B-57A1-EFFBAFC83D48}"/>
          </ac:picMkLst>
        </pc:picChg>
        <pc:picChg chg="del">
          <ac:chgData name="Purevtseren Bayarsaikhan" userId="4ecbe038585bf84c" providerId="LiveId" clId="{659F8F7E-52A9-45EB-9614-948CB3105DF0}" dt="2026-09-15T07:15:03.469" v="4" actId="478"/>
          <ac:picMkLst>
            <pc:docMk/>
            <pc:sldMk cId="0" sldId="256"/>
            <ac:picMk id="74" creationId="{B2FE813E-EEBF-3F30-6FB0-AA3CFE9FFA36}"/>
          </ac:picMkLst>
        </pc:picChg>
        <pc:picChg chg="del">
          <ac:chgData name="Purevtseren Bayarsaikhan" userId="4ecbe038585bf84c" providerId="LiveId" clId="{659F8F7E-52A9-45EB-9614-948CB3105DF0}" dt="2026-09-15T07:15:05.610" v="6" actId="478"/>
          <ac:picMkLst>
            <pc:docMk/>
            <pc:sldMk cId="0" sldId="256"/>
            <ac:picMk id="75" creationId="{38124235-FFDD-0B3D-A250-E644AE126BD4}"/>
          </ac:picMkLst>
        </pc:picChg>
        <pc:picChg chg="del">
          <ac:chgData name="Purevtseren Bayarsaikhan" userId="4ecbe038585bf84c" providerId="LiveId" clId="{659F8F7E-52A9-45EB-9614-948CB3105DF0}" dt="2026-09-15T07:15:04.878" v="5" actId="478"/>
          <ac:picMkLst>
            <pc:docMk/>
            <pc:sldMk cId="0" sldId="256"/>
            <ac:picMk id="77" creationId="{1B059C7A-9F54-DE42-FF4C-A277A21C658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22"/>
          <p:cNvSpPr/>
          <p:nvPr/>
        </p:nvSpPr>
        <p:spPr>
          <a:xfrm>
            <a:off x="426600" y="6470897"/>
            <a:ext cx="13443375" cy="2222742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540000" y="1910571"/>
            <a:ext cx="13320000" cy="336858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/>
            <a:r>
              <a:rPr sz="2000" b="1" dirty="0">
                <a:solidFill>
                  <a:srgbClr val="FFFFFF"/>
                </a:solidFill>
                <a:latin typeface="Arial"/>
              </a:rPr>
              <a:t>HIGHER ENGINEERING EDUCATION DEVELOPMENT (M-JEED) PROJECT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0000" y="2935127"/>
            <a:ext cx="13320000" cy="213747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/>
            <a:r>
              <a:rPr sz="1200" b="0" dirty="0">
                <a:solidFill>
                  <a:srgbClr val="FFFFFF"/>
                </a:solidFill>
                <a:latin typeface="Arial"/>
              </a:rPr>
              <a:t>17 September 2026  |  Ulaanbaatar, Mongolia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0000" y="3780000"/>
            <a:ext cx="2520000" cy="2520000"/>
          </a:xfrm>
          <a:prstGeom prst="roundRect">
            <a:avLst/>
          </a:prstGeom>
          <a:solidFill>
            <a:srgbClr val="1C9797"/>
          </a:solidFill>
          <a:ln>
            <a:solidFill>
              <a:srgbClr val="1C979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6" name="TextBox 15"/>
          <p:cNvSpPr txBox="1"/>
          <p:nvPr/>
        </p:nvSpPr>
        <p:spPr>
          <a:xfrm>
            <a:off x="720000" y="3996000"/>
            <a:ext cx="2160000" cy="576000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noAutofit/>
          </a:bodyPr>
          <a:lstStyle/>
          <a:p>
            <a:pPr algn="ctr">
              <a:lnSpc>
                <a:spcPct val="108000"/>
              </a:lnSpc>
            </a:pPr>
            <a:r>
              <a:rPr sz="1150" b="1" i="0" dirty="0">
                <a:solidFill>
                  <a:srgbClr val="FFFFFF"/>
                </a:solidFill>
                <a:latin typeface="Arial"/>
              </a:rPr>
              <a:t>RESEARCH FIELD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20000" y="4510785"/>
            <a:ext cx="2160000" cy="792000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noAutofit/>
          </a:bodyPr>
          <a:lstStyle/>
          <a:p>
            <a:pPr algn="ctr">
              <a:lnSpc>
                <a:spcPct val="108000"/>
              </a:lnSpc>
            </a:pPr>
            <a:r>
              <a:rPr lang="en-US" sz="1400" b="1" i="0" dirty="0">
                <a:solidFill>
                  <a:srgbClr val="FFFFFF"/>
                </a:solidFill>
                <a:latin typeface="Arial"/>
              </a:rPr>
              <a:t>Automation and Systems Engineering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330000" y="3780000"/>
            <a:ext cx="10530000" cy="2520000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3553110" y="4620852"/>
            <a:ext cx="9994392" cy="713232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mn-MN" sz="1600" b="1" i="0" noProof="1">
                <a:solidFill>
                  <a:srgbClr val="143D74"/>
                </a:solidFill>
                <a:latin typeface="Arial"/>
              </a:rPr>
              <a:t>Development of a Wireless Network Radio Signal Strength Measuring RTU Device for Underground Mining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602736" y="5266944"/>
            <a:ext cx="9994392" cy="310896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noAutofit/>
          </a:bodyPr>
          <a:lstStyle/>
          <a:p>
            <a:pPr algn="ctr">
              <a:lnSpc>
                <a:spcPct val="108000"/>
              </a:lnSpc>
            </a:pPr>
            <a:r>
              <a:rPr sz="1100" b="0" i="0" dirty="0" err="1">
                <a:solidFill>
                  <a:srgbClr val="667180"/>
                </a:solidFill>
                <a:latin typeface="Arial"/>
              </a:rPr>
              <a:t>Keywords:  RTU · RSSI monitoring · MQTT / IoT · underground mine wireless network</a:t>
            </a:r>
            <a:endParaRPr sz="1100" b="0" i="0" dirty="0">
              <a:solidFill>
                <a:srgbClr val="667180"/>
              </a:solidFill>
              <a:latin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587576" y="5754733"/>
            <a:ext cx="9994392" cy="457200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noAutofit/>
          </a:bodyPr>
          <a:lstStyle/>
          <a:p>
            <a:pPr algn="ctr">
              <a:lnSpc>
                <a:spcPct val="108000"/>
              </a:lnSpc>
            </a:pPr>
            <a:r>
              <a:rPr sz="1050" b="1" i="0" dirty="0">
                <a:solidFill>
                  <a:srgbClr val="143D74"/>
                </a:solidFill>
                <a:latin typeface="Arial"/>
              </a:rPr>
              <a:t>MUST – School of Information and Communication Technology (SICT)  •  Kumamoto University (Japan)  •  Test and research site: Oyu Tolgoi LLC, underground mine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27576" y="6610557"/>
            <a:ext cx="6120000" cy="213747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sz="1200" b="1" dirty="0">
                <a:solidFill>
                  <a:srgbClr val="143D74"/>
                </a:solidFill>
                <a:latin typeface="Arial"/>
              </a:rPr>
              <a:t>MONGOLIAN TEAM LEADER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40000" y="7948474"/>
            <a:ext cx="6442367" cy="1007999"/>
          </a:xfrm>
          <a:prstGeom prst="rect">
            <a:avLst/>
          </a:prstGeom>
          <a:noFill/>
        </p:spPr>
        <p:txBody>
          <a:bodyPr wrap="square" lIns="28800" tIns="14400" rIns="28800" bIns="14400" anchor="t">
            <a:noAutofit/>
          </a:bodyPr>
          <a:lstStyle/>
          <a:p>
            <a:pPr>
              <a:lnSpc>
                <a:spcPct val="108000"/>
              </a:lnSpc>
            </a:pPr>
            <a:r>
              <a:rPr lang="mn-MN" sz="1200" noProof="1">
                <a:latin typeface="Arial" panose="020B0604020202020204" pitchFamily="34" charset="0"/>
                <a:cs typeface="Arial" panose="020B0604020202020204" pitchFamily="34" charset="0"/>
              </a:rPr>
              <a:t>B. Purevtseren (Ph.D)</a:t>
            </a:r>
          </a:p>
          <a:p>
            <a:pPr>
              <a:lnSpc>
                <a:spcPct val="108000"/>
              </a:lnSpc>
              <a:spcBef>
                <a:spcPts val="200"/>
              </a:spcBef>
            </a:pPr>
            <a:r>
              <a:rPr lang="mn-MN" sz="1200" noProof="1">
                <a:latin typeface="Arial" panose="020B0604020202020204" pitchFamily="34" charset="0"/>
                <a:cs typeface="Arial" panose="020B0604020202020204" pitchFamily="34" charset="0"/>
              </a:rPr>
              <a:t>Dept. of Telecommunication Engineering, MUST (Radio Frequency and Antenna Lab)</a:t>
            </a:r>
          </a:p>
          <a:p>
            <a:pPr>
              <a:lnSpc>
                <a:spcPct val="108000"/>
              </a:lnSpc>
              <a:spcBef>
                <a:spcPts val="300"/>
              </a:spcBef>
            </a:pPr>
            <a:r>
              <a:rPr lang="mn-MN" sz="1200" noProof="1">
                <a:latin typeface="Arial" panose="020B0604020202020204" pitchFamily="34" charset="0"/>
                <a:cs typeface="Arial" panose="020B0604020202020204" pitchFamily="34" charset="0"/>
              </a:rPr>
              <a:t>e-mail: Purevtseren_b@must.edu.mn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29224" y="7597076"/>
            <a:ext cx="6120000" cy="213747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sz="1200" b="1" dirty="0">
                <a:solidFill>
                  <a:srgbClr val="143D74"/>
                </a:solidFill>
                <a:latin typeface="Arial"/>
              </a:rPr>
              <a:t>JAPANESE COUNTERPART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36626" y="7837462"/>
            <a:ext cx="6120000" cy="1007999"/>
          </a:xfrm>
          <a:prstGeom prst="rect">
            <a:avLst/>
          </a:prstGeom>
          <a:noFill/>
        </p:spPr>
        <p:txBody>
          <a:bodyPr wrap="square" lIns="28800" tIns="14400" rIns="28800" bIns="14400" anchor="t">
            <a:noAutofit/>
          </a:bodyPr>
          <a:lstStyle/>
          <a:p>
            <a:pPr algn="l">
              <a:lnSpc>
                <a:spcPct val="108000"/>
              </a:lnSpc>
            </a:pP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Prof. Takeshi Fukusako</a:t>
            </a:r>
          </a:p>
          <a:p>
            <a:pPr>
              <a:lnSpc>
                <a:spcPct val="108000"/>
              </a:lnSpc>
              <a:spcBef>
                <a:spcPts val="200"/>
              </a:spcBef>
            </a:pP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Dept. of Computer Science &amp; Electrical Engineering, Graduate School of Science and Technology, Kumamoto University (Microwave &amp; Antenna Lab)</a:t>
            </a:r>
          </a:p>
          <a:p>
            <a:pPr>
              <a:lnSpc>
                <a:spcPct val="108000"/>
              </a:lnSpc>
              <a:spcBef>
                <a:spcPts val="200"/>
              </a:spcBef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Email: </a:t>
            </a:r>
            <a:r>
              <a:rPr sz="1200" dirty="0">
                <a:latin typeface="Arial" panose="020B0604020202020204" pitchFamily="34" charset="0"/>
                <a:cs typeface="Arial" panose="020B0604020202020204" pitchFamily="34" charset="0"/>
              </a:rPr>
              <a:t>fukusako@cs.kumamoto-u.ac.jp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40000" y="8820000"/>
            <a:ext cx="6408000" cy="4392000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ounded Rectangle 28"/>
          <p:cNvSpPr/>
          <p:nvPr/>
        </p:nvSpPr>
        <p:spPr>
          <a:xfrm>
            <a:off x="540000" y="8820000"/>
            <a:ext cx="6408000" cy="917999"/>
          </a:xfrm>
          <a:prstGeom prst="roundRect">
            <a:avLst/>
          </a:prstGeom>
          <a:solidFill>
            <a:srgbClr val="2274B7"/>
          </a:solidFill>
          <a:ln>
            <a:solidFill>
              <a:srgbClr val="2274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702000" y="8911760"/>
            <a:ext cx="6084000" cy="306080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b="1" dirty="0">
                <a:solidFill>
                  <a:srgbClr val="FFFFFF"/>
                </a:solidFill>
                <a:latin typeface="Arial"/>
              </a:rPr>
              <a:t>1. PROBLEM &amp; OBJECTIVE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02000" y="9296327"/>
            <a:ext cx="6084000" cy="213747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sz="1200" b="0" dirty="0">
                <a:solidFill>
                  <a:srgbClr val="FFFFFF"/>
                </a:solidFill>
                <a:latin typeface="Arial"/>
              </a:rPr>
              <a:t>Why underground radio coverage has to be monitored automatically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77240" y="9802368"/>
            <a:ext cx="5943600" cy="2103120"/>
          </a:xfrm>
          <a:prstGeom prst="rect">
            <a:avLst/>
          </a:prstGeom>
          <a:noFill/>
        </p:spPr>
        <p:txBody>
          <a:bodyPr wrap="square" lIns="28800" tIns="14400" rIns="28800" bIns="14400" anchor="t">
            <a:noAutofit/>
          </a:bodyPr>
          <a:lstStyle/>
          <a:p>
            <a:pPr algn="l">
              <a:lnSpc>
                <a:spcPct val="108000"/>
              </a:lnSpc>
            </a:pPr>
            <a:r>
              <a:rPr lang="mn-MN" sz="850" b="1" i="0" noProof="1">
                <a:solidFill>
                  <a:srgbClr val="143D74"/>
                </a:solidFill>
                <a:latin typeface="Arial"/>
              </a:rPr>
              <a:t>PROBLEM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850" b="0" i="0" noProof="1">
                <a:solidFill>
                  <a:srgbClr val="667180"/>
                </a:solidFill>
                <a:latin typeface="Arial"/>
              </a:rPr>
              <a:t>• In underground drifts and declines, wireless signals (Wi-Fi, leaky feeder) are unstable because of dust, humidity, metal structures, blasting and moving equipment.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850" b="0" i="0" noProof="1">
                <a:solidFill>
                  <a:srgbClr val="667180"/>
                </a:solidFill>
                <a:latin typeface="Arial"/>
              </a:rPr>
              <a:t>• Signal degradation is measured manually and irregularly, so faults cannot be detected early and the maintenance response is slow.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850" b="0" i="0" noProof="1">
                <a:solidFill>
                  <a:srgbClr val="667180"/>
                </a:solidFill>
                <a:latin typeface="Arial"/>
              </a:rPr>
              <a:t>• Loss of communication is a direct risk to personnel and equipment tracking and to the delivery of safety-critical data.</a:t>
            </a:r>
          </a:p>
          <a:p>
            <a:pPr algn="l">
              <a:lnSpc>
                <a:spcPct val="108000"/>
              </a:lnSpc>
              <a:spcBef>
                <a:spcPts val="600"/>
              </a:spcBef>
            </a:pPr>
            <a:r>
              <a:rPr lang="mn-MN" sz="850" b="1" i="0" noProof="1">
                <a:solidFill>
                  <a:srgbClr val="143D74"/>
                </a:solidFill>
                <a:latin typeface="Arial"/>
              </a:rPr>
              <a:t>OBJECTIVE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850" b="0" i="0" noProof="1">
                <a:solidFill>
                  <a:srgbClr val="667180"/>
                </a:solidFill>
                <a:latin typeface="Arial"/>
              </a:rPr>
              <a:t>• Develop an RTU device that measures RSSI automatically and reports it over MQTT, running 2–2.5 years on battery.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850" b="0" i="0" noProof="1">
                <a:solidFill>
                  <a:srgbClr val="667180"/>
                </a:solidFill>
                <a:latin typeface="Arial"/>
              </a:rPr>
              <a:t>• Introduce an alerting system that monitors network coverage 24/7 in real time and detects signal degradation early.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850" b="0" i="0" noProof="1">
                <a:solidFill>
                  <a:srgbClr val="667180"/>
                </a:solidFill>
                <a:latin typeface="Arial"/>
              </a:rPr>
              <a:t>• Deliver a low-cost solution that Mongolian engineers can maintain themselves and roll out across the national mining sector.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7272000" y="8820000"/>
            <a:ext cx="6588000" cy="4392000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ounded Rectangle 33"/>
          <p:cNvSpPr/>
          <p:nvPr/>
        </p:nvSpPr>
        <p:spPr>
          <a:xfrm>
            <a:off x="7272000" y="8820000"/>
            <a:ext cx="6588000" cy="917999"/>
          </a:xfrm>
          <a:prstGeom prst="roundRect">
            <a:avLst/>
          </a:prstGeom>
          <a:solidFill>
            <a:srgbClr val="1C9797"/>
          </a:solidFill>
          <a:ln>
            <a:solidFill>
              <a:srgbClr val="1C979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7433999" y="8911760"/>
            <a:ext cx="6264000" cy="306080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b="1" dirty="0">
                <a:solidFill>
                  <a:srgbClr val="FFFFFF"/>
                </a:solidFill>
                <a:latin typeface="Arial"/>
              </a:rPr>
              <a:t>2. APPROACH &amp; COLLABORATION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33999" y="9296327"/>
            <a:ext cx="6264000" cy="213747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sz="1200" b="0" dirty="0">
                <a:solidFill>
                  <a:srgbClr val="FFFFFF"/>
                </a:solidFill>
                <a:latin typeface="Arial"/>
              </a:rPr>
              <a:t>RTU node, MQTT telemetry and the MUST – Kumamoto – Oyu Tolgoi partnership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507224" y="9802368"/>
            <a:ext cx="6117336" cy="1828800"/>
          </a:xfrm>
          <a:prstGeom prst="rect">
            <a:avLst/>
          </a:prstGeom>
          <a:noFill/>
        </p:spPr>
        <p:txBody>
          <a:bodyPr wrap="square" lIns="28800" tIns="14400" rIns="28800" bIns="14400" anchor="t">
            <a:noAutofit/>
          </a:bodyPr>
          <a:lstStyle/>
          <a:p>
            <a:pPr algn="l">
              <a:lnSpc>
                <a:spcPct val="108000"/>
              </a:lnSpc>
            </a:pPr>
            <a:r>
              <a:rPr lang="mn-MN" sz="850" b="1" i="0" noProof="1">
                <a:solidFill>
                  <a:srgbClr val="143D74"/>
                </a:solidFill>
                <a:latin typeface="Arial"/>
              </a:rPr>
              <a:t>APPROACH &amp; TECHNOLOGY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850" b="0" i="0" noProof="1">
                <a:solidFill>
                  <a:srgbClr val="667180"/>
                </a:solidFill>
                <a:latin typeface="Arial"/>
              </a:rPr>
              <a:t>• RTU node: TI CC1101 sub-GHz receiver (300–928 MHz), ESP32 MCU, Wi-Fi 2.4 GHz b/g/n + Bluetooth SPP, IP67 enclosure.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850" b="0" i="0" noProof="1">
                <a:solidFill>
                  <a:srgbClr val="667180"/>
                </a:solidFill>
                <a:latin typeface="Arial"/>
              </a:rPr>
              <a:t>• Power: Li-SOCl₂ ER18505M 3.6 V ×2 — low thermal-runaway risk; 2–2.5 years of operation.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850" b="0" i="0" noProof="1">
                <a:solidFill>
                  <a:srgbClr val="667180"/>
                </a:solidFill>
                <a:latin typeface="Arial"/>
              </a:rPr>
              <a:t>• Transport: JSON payload → MQTT/HTTP → local server (extensible over LTE).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850" b="0" i="0" noProof="1">
                <a:solidFill>
                  <a:srgbClr val="667180"/>
                </a:solidFill>
                <a:latin typeface="Arial"/>
              </a:rPr>
              <a:t>• Server: MQTT broker → time-series database → web dashboard and alerts.</a:t>
            </a:r>
          </a:p>
          <a:p>
            <a:pPr algn="l">
              <a:lnSpc>
                <a:spcPct val="108000"/>
              </a:lnSpc>
              <a:spcBef>
                <a:spcPts val="600"/>
              </a:spcBef>
            </a:pPr>
            <a:r>
              <a:rPr lang="mn-MN" sz="850" b="1" i="0" noProof="1">
                <a:solidFill>
                  <a:srgbClr val="143D74"/>
                </a:solidFill>
                <a:latin typeface="Arial"/>
              </a:rPr>
              <a:t>COLLABORATION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850" b="0" i="0" noProof="1">
                <a:solidFill>
                  <a:srgbClr val="667180"/>
                </a:solidFill>
                <a:latin typeface="Arial"/>
              </a:rPr>
              <a:t>• MUST–SICT: hardware, firmware, software and RF measurement (SICT–RDAL laboratory).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850" b="0" i="0" noProof="1">
                <a:solidFill>
                  <a:srgbClr val="667180"/>
                </a:solidFill>
                <a:latin typeface="Arial"/>
              </a:rPr>
              <a:t>• Kumamoto University, Microwave &amp; Antenna Lab (Prof. T. Fukusako): antenna and propagation analysis, measurement validation — joint IEEE/IEICE papers published in 2021–2023.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850" b="0" i="0" noProof="1">
                <a:solidFill>
                  <a:srgbClr val="667180"/>
                </a:solidFill>
                <a:latin typeface="Arial"/>
              </a:rPr>
              <a:t>• Oyu Tolgoi LLC: real underground mine test site.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540000" y="13572000"/>
            <a:ext cx="13320000" cy="6192000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Rounded Rectangle 38"/>
          <p:cNvSpPr/>
          <p:nvPr/>
        </p:nvSpPr>
        <p:spPr>
          <a:xfrm>
            <a:off x="540000" y="13572000"/>
            <a:ext cx="13320000" cy="917999"/>
          </a:xfrm>
          <a:prstGeom prst="roundRect">
            <a:avLst/>
          </a:prstGeom>
          <a:solidFill>
            <a:srgbClr val="46934E"/>
          </a:solidFill>
          <a:ln>
            <a:solidFill>
              <a:srgbClr val="4693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702000" y="13648371"/>
            <a:ext cx="12996000" cy="336858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sz="2000" b="1" dirty="0">
                <a:solidFill>
                  <a:srgbClr val="FFFFFF"/>
                </a:solidFill>
                <a:latin typeface="Arial"/>
              </a:rPr>
              <a:t>3. KEY RESULTS, TECHNOLOGY / PRODUCT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02000" y="14048327"/>
            <a:ext cx="12996000" cy="213747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sz="1200" b="0" dirty="0">
                <a:solidFill>
                  <a:srgbClr val="FFFFFF"/>
                </a:solidFill>
                <a:latin typeface="Arial"/>
              </a:rPr>
              <a:t>Validated prototype, measured performance and the «RF Check Point» + «WIRA» package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77240" y="14612112"/>
            <a:ext cx="5943600" cy="2606040"/>
          </a:xfrm>
          <a:prstGeom prst="rect">
            <a:avLst/>
          </a:prstGeom>
          <a:noFill/>
        </p:spPr>
        <p:txBody>
          <a:bodyPr wrap="square" lIns="28800" tIns="14400" rIns="28800" bIns="14400" anchor="t">
            <a:noAutofit/>
          </a:bodyPr>
          <a:lstStyle/>
          <a:p>
            <a:pPr algn="l">
              <a:lnSpc>
                <a:spcPct val="108000"/>
              </a:lnSpc>
            </a:pPr>
            <a:r>
              <a:rPr lang="mn-MN" sz="1050" b="1" i="0" noProof="1">
                <a:solidFill>
                  <a:srgbClr val="143D74"/>
                </a:solidFill>
                <a:latin typeface="Arial"/>
              </a:rPr>
              <a:t>KEY RESULTS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050" b="0" i="0" noProof="1">
                <a:solidFill>
                  <a:srgbClr val="667180"/>
                </a:solidFill>
                <a:latin typeface="Arial"/>
              </a:rPr>
              <a:t>• A working prototype of the «RF Check Point» RTU was built, with a complete IP67 enclosure, 3D design and assembly.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050" b="0" i="0" noProof="1">
                <a:solidFill>
                  <a:srgbClr val="667180"/>
                </a:solidFill>
                <a:latin typeface="Arial"/>
              </a:rPr>
              <a:t>• Measurement performance: RSSI −100…0 dBm across 300–928 MHz, 1 dBm resolution, RX bandwidth 58–800 kHz.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050" b="0" i="0" noProof="1">
                <a:solidFill>
                  <a:srgbClr val="667180"/>
                </a:solidFill>
                <a:latin typeface="Arial"/>
              </a:rPr>
              <a:t>• In leaky-feeder tests, reducing source power from 25 W to 9 W moved RSSI linearly from −40 to −92.5 dBm, confirming measurement accuracy (chart below).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050" b="0" i="0" noProof="1">
                <a:solidFill>
                  <a:srgbClr val="667180"/>
                </a:solidFill>
                <a:latin typeface="Arial"/>
              </a:rPr>
              <a:t>• Transport: 0% packet loss over MQTT, 320 ms average latency.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050" b="0" i="0" noProof="1">
                <a:solidFill>
                  <a:srgbClr val="667180"/>
                </a:solidFill>
                <a:latin typeface="Arial"/>
              </a:rPr>
              <a:t>• The dashboard and alerting system are in operation: RSSI thresholds classified green (0…−30), amber (−30…−60) and red (−60…−100 dBm), with an audit log.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050" b="0" i="0" noProof="1">
                <a:solidFill>
                  <a:srgbClr val="667180"/>
                </a:solidFill>
                <a:latin typeface="Arial"/>
              </a:rPr>
              <a:t>• The server architecture supports 1000+ RTUs (~50 msg/s, HA design).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540000" y="20124000"/>
            <a:ext cx="13320000" cy="5112000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Rounded Rectangle 43"/>
          <p:cNvSpPr/>
          <p:nvPr/>
        </p:nvSpPr>
        <p:spPr>
          <a:xfrm>
            <a:off x="540000" y="20124000"/>
            <a:ext cx="13320000" cy="917999"/>
          </a:xfrm>
          <a:prstGeom prst="roundRect">
            <a:avLst/>
          </a:prstGeom>
          <a:solidFill>
            <a:srgbClr val="6F49A3"/>
          </a:solidFill>
          <a:ln>
            <a:solidFill>
              <a:srgbClr val="6F49A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702000" y="20215760"/>
            <a:ext cx="12996000" cy="306080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b="1" dirty="0">
                <a:solidFill>
                  <a:srgbClr val="FFFFFF"/>
                </a:solidFill>
                <a:latin typeface="Arial"/>
              </a:rPr>
              <a:t>4. APPLICATIONS &amp; BUSINESS POTENTIAL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02000" y="20600327"/>
            <a:ext cx="12996000" cy="213747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sz="1200" b="0" dirty="0">
                <a:solidFill>
                  <a:srgbClr val="FFFFFF"/>
                </a:solidFill>
                <a:latin typeface="Arial"/>
              </a:rPr>
              <a:t>Target users, deployment scenarios and the route to commercialisation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77240" y="21168360"/>
            <a:ext cx="5943600" cy="2377440"/>
          </a:xfrm>
          <a:prstGeom prst="rect">
            <a:avLst/>
          </a:prstGeom>
          <a:noFill/>
        </p:spPr>
        <p:txBody>
          <a:bodyPr wrap="square" lIns="28800" tIns="14400" rIns="28800" bIns="14400" anchor="t">
            <a:noAutofit/>
          </a:bodyPr>
          <a:lstStyle/>
          <a:p>
            <a:pPr algn="l">
              <a:lnSpc>
                <a:spcPct val="108000"/>
              </a:lnSpc>
            </a:pPr>
            <a:r>
              <a:rPr lang="mn-MN" sz="1100" b="1" i="0" noProof="1">
                <a:solidFill>
                  <a:srgbClr val="143D74"/>
                </a:solidFill>
                <a:latin typeface="Arial"/>
              </a:rPr>
              <a:t>APPLICATIONS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050" b="0" i="0" noProof="1">
                <a:solidFill>
                  <a:srgbClr val="667180"/>
                </a:solidFill>
                <a:latin typeface="Arial"/>
              </a:rPr>
              <a:t>• Continuous monitoring of wireless coverage in underground and open-pit mines.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050" b="0" i="0" noProof="1">
                <a:solidFill>
                  <a:srgbClr val="667180"/>
                </a:solidFill>
                <a:latin typeface="Arial"/>
              </a:rPr>
              <a:t>• Temporary networks in tunnels, metro systems and infrastructure construction; IIoT network quality control in plants and warehouses.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050" b="0" i="0" noProof="1">
                <a:solidFill>
                  <a:srgbClr val="667180"/>
                </a:solidFill>
                <a:latin typeface="Arial"/>
              </a:rPr>
              <a:t>• Users: mine communication and automation departments, IT/OT engineers, safety departments, contractors.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050" b="0" i="0" noProof="1">
                <a:solidFill>
                  <a:srgbClr val="667180"/>
                </a:solidFill>
                <a:latin typeface="Arial"/>
              </a:rPr>
              <a:t>• Benefits: early fault detection, less manual measurement work, higher network availability, maintenance planned in advance.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050" b="0" i="0" noProof="1">
                <a:solidFill>
                  <a:srgbClr val="667180"/>
                </a:solidFill>
                <a:latin typeface="Arial"/>
              </a:rPr>
              <a:t>• Accumulated historical RSSI data supports decisions on extending coverage and siting new access points.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540000" y="25595999"/>
            <a:ext cx="13320000" cy="4320000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Rounded Rectangle 48"/>
          <p:cNvSpPr/>
          <p:nvPr/>
        </p:nvSpPr>
        <p:spPr>
          <a:xfrm>
            <a:off x="540000" y="25595999"/>
            <a:ext cx="13320000" cy="917999"/>
          </a:xfrm>
          <a:prstGeom prst="roundRect">
            <a:avLst/>
          </a:prstGeom>
          <a:solidFill>
            <a:srgbClr val="EE7919"/>
          </a:solidFill>
          <a:ln>
            <a:solidFill>
              <a:srgbClr val="EE791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702000" y="25687760"/>
            <a:ext cx="12996000" cy="306080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b="1" dirty="0">
                <a:solidFill>
                  <a:srgbClr val="FFFFFF"/>
                </a:solidFill>
                <a:latin typeface="Arial"/>
              </a:rPr>
              <a:t>5. PARTNERSHIP, IMPACT &amp; NEXT STEPS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02000" y="26072326"/>
            <a:ext cx="12996000" cy="213747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sz="1200" b="0" dirty="0">
                <a:solidFill>
                  <a:srgbClr val="FFFFFF"/>
                </a:solidFill>
                <a:latin typeface="Arial"/>
              </a:rPr>
              <a:t>What we are looking for, the expected impact and the 2026–2027 roadmap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777240" y="26654760"/>
            <a:ext cx="5943600" cy="1645920"/>
          </a:xfrm>
          <a:prstGeom prst="rect">
            <a:avLst/>
          </a:prstGeom>
          <a:noFill/>
        </p:spPr>
        <p:txBody>
          <a:bodyPr wrap="square" lIns="28800" tIns="14400" rIns="28800" bIns="14400" anchor="t">
            <a:noAutofit/>
          </a:bodyPr>
          <a:lstStyle/>
          <a:p>
            <a:pPr algn="l">
              <a:lnSpc>
                <a:spcPct val="108000"/>
              </a:lnSpc>
            </a:pPr>
            <a:r>
              <a:rPr lang="mn-MN" sz="1200" b="1" i="0" noProof="1">
                <a:solidFill>
                  <a:srgbClr val="143D74"/>
                </a:solidFill>
                <a:latin typeface="Arial"/>
              </a:rPr>
              <a:t>WE ARE LOOKING FOR: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100" b="0" i="0" noProof="1">
                <a:solidFill>
                  <a:srgbClr val="143D74"/>
                </a:solidFill>
                <a:latin typeface="Arial"/>
              </a:rPr>
              <a:t>☑ Pilot testing     ☑ Joint R&amp;D     ☑ Technology transfer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100" b="0" i="0" noProof="1">
                <a:solidFill>
                  <a:srgbClr val="143D74"/>
                </a:solidFill>
                <a:latin typeface="Arial"/>
              </a:rPr>
              <a:t>☐ Licensing     ☑ Commercialization / Investment</a:t>
            </a:r>
          </a:p>
          <a:p>
            <a:pPr algn="l">
              <a:lnSpc>
                <a:spcPct val="108000"/>
              </a:lnSpc>
              <a:spcBef>
                <a:spcPts val="600"/>
              </a:spcBef>
            </a:pPr>
            <a:r>
              <a:rPr lang="mn-MN" sz="1200" b="1" i="0" noProof="1">
                <a:solidFill>
                  <a:srgbClr val="143D74"/>
                </a:solidFill>
                <a:latin typeface="Arial"/>
              </a:rPr>
              <a:t>WHAT WE EXPECT FROM PARTNERS: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100" b="0" i="0" noProof="1">
                <a:solidFill>
                  <a:srgbClr val="667180"/>
                </a:solidFill>
                <a:latin typeface="Arial"/>
              </a:rPr>
              <a:t>• Joint measurement campaigns, antenna and firmware improvement, support towards ATEX/IECEx compliance, and co-authored publications.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540000" y="30240000"/>
            <a:ext cx="13320000" cy="1655999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Rounded Rectangle 53"/>
          <p:cNvSpPr/>
          <p:nvPr/>
        </p:nvSpPr>
        <p:spPr>
          <a:xfrm>
            <a:off x="540000" y="30240000"/>
            <a:ext cx="13320000" cy="540000"/>
          </a:xfrm>
          <a:prstGeom prst="roundRect">
            <a:avLst/>
          </a:prstGeom>
          <a:solidFill>
            <a:srgbClr val="143D74"/>
          </a:solidFill>
          <a:ln>
            <a:solidFill>
              <a:srgbClr val="143D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TextBox 54"/>
          <p:cNvSpPr txBox="1"/>
          <p:nvPr/>
        </p:nvSpPr>
        <p:spPr>
          <a:xfrm>
            <a:off x="720000" y="30356961"/>
            <a:ext cx="9360000" cy="306080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b="1" dirty="0">
                <a:solidFill>
                  <a:srgbClr val="FFFFFF"/>
                </a:solidFill>
                <a:latin typeface="Arial"/>
              </a:rPr>
              <a:t>6. CONTACT &amp; BUSINESS MATCHING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720000" y="30888000"/>
            <a:ext cx="9720000" cy="827999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noAutofit/>
          </a:bodyPr>
          <a:lstStyle/>
          <a:p>
            <a:pPr algn="l">
              <a:lnSpc>
                <a:spcPct val="108000"/>
              </a:lnSpc>
            </a:pPr>
            <a:r>
              <a:rPr lang="mn-MN" sz="1100" b="1" dirty="0">
                <a:solidFill>
                  <a:srgbClr val="143D74"/>
                </a:solidFill>
                <a:latin typeface="Arial"/>
              </a:rPr>
              <a:t>B. Purevtseren (Ph.D)   |   Institution: MUST, School of Information and Communication Technology (SICT), Radio Frequency and Antenna Lab.</a:t>
            </a:r>
          </a:p>
          <a:p>
            <a:pPr algn="l">
              <a:lnSpc>
                <a:spcPct val="108000"/>
              </a:lnSpc>
            </a:pPr>
            <a:r>
              <a:rPr lang="mn-MN" sz="1100" b="1" dirty="0">
                <a:solidFill>
                  <a:srgbClr val="143D74"/>
                </a:solidFill>
                <a:latin typeface="Arial"/>
              </a:rPr>
              <a:t>														       e-mail: Purevtseren_b@must.edu.mn</a:t>
            </a:r>
          </a:p>
          <a:p>
            <a:pPr algn="l">
              <a:lnSpc>
                <a:spcPct val="108000"/>
              </a:lnSpc>
            </a:pPr>
            <a:r>
              <a:rPr lang="mn-MN" sz="1100" b="1" i="0" dirty="0">
                <a:solidFill>
                  <a:srgbClr val="143D74"/>
                </a:solidFill>
                <a:latin typeface="Arial"/>
              </a:rPr>
              <a:t>														       Phone: +976-88772860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7269480" y="14612112"/>
            <a:ext cx="6355080" cy="260604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>
              <a:lnSpc>
                <a:spcPct val="108000"/>
              </a:lnSpc>
            </a:pPr>
            <a:r>
              <a:rPr lang="mn-MN" sz="1050" b="1" i="0" noProof="1">
                <a:solidFill>
                  <a:srgbClr val="143D74"/>
                </a:solidFill>
                <a:latin typeface="Arial"/>
              </a:rPr>
              <a:t>TECHNOLOGY / PRODUCT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050" b="0" i="0" noProof="1">
                <a:solidFill>
                  <a:srgbClr val="667180"/>
                </a:solidFill>
                <a:latin typeface="Arial"/>
              </a:rPr>
              <a:t>• Package: «RF Check Point» RTU device + «WIRA» monitoring software (web dashboard, map view, alerts).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050" b="0" i="0" noProof="1">
                <a:solidFill>
                  <a:srgbClr val="667180"/>
                </a:solidFill>
                <a:latin typeface="Arial"/>
              </a:rPr>
              <a:t>• Specifications: CC1101 sub-GHz, 300–348 / 389–464 / 779–928 MHz; covers the TETRA band (380–470 MHz); IP67, −20…+60 °C.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050" b="0" i="0" noProof="1">
                <a:solidFill>
                  <a:srgbClr val="667180"/>
                </a:solidFill>
                <a:latin typeface="Arial"/>
              </a:rPr>
              <a:t>• Safety: Li-SOCl₂ primary battery, Ex ia (IEC 60079-11) design approach — intended for gassy mine environments.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050" b="0" i="0" noProof="1">
                <a:solidFill>
                  <a:srgbClr val="667180"/>
                </a:solidFill>
                <a:latin typeface="Arial"/>
              </a:rPr>
              <a:t>• JSON telemetry: device_id, mac, cc1101_frequency, cc1101_rssi, rssi_changed, WIFI_RSSI, battery_voltage, uptime_sec, free_heap. Configured through the ESP32 config port.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050" b="0" i="0" noProof="1">
                <a:solidFill>
                  <a:srgbClr val="667180"/>
                </a:solidFill>
                <a:latin typeface="Arial"/>
              </a:rPr>
              <a:t>• Advantages: no cabling required, long battery life, assembled and serviced locally, lower cost than imported SCADA solutions.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050" b="0" i="0" noProof="1">
                <a:solidFill>
                  <a:srgbClr val="667180"/>
                </a:solidFill>
                <a:latin typeface="Arial"/>
              </a:rPr>
              <a:t>• Maturity: TRL 6–7 — pilot testing under real underground mine conditions.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269480" y="21168360"/>
            <a:ext cx="6355080" cy="237744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>
              <a:lnSpc>
                <a:spcPct val="108000"/>
              </a:lnSpc>
            </a:pPr>
            <a:r>
              <a:rPr lang="mn-MN" sz="1100" b="1" i="0" noProof="1">
                <a:solidFill>
                  <a:srgbClr val="143D74"/>
                </a:solidFill>
                <a:latin typeface="Arial"/>
              </a:rPr>
              <a:t>BUSINESS POTENTIAL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050" b="0" i="0" noProof="1">
                <a:solidFill>
                  <a:srgbClr val="667180"/>
                </a:solidFill>
                <a:latin typeface="Arial"/>
              </a:rPr>
              <a:t>• Assemble and manufacture the device in Mongolia and supply it to mining companies.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050" b="0" i="0" noProof="1">
                <a:solidFill>
                  <a:srgbClr val="667180"/>
                </a:solidFill>
                <a:latin typeface="Arial"/>
              </a:rPr>
              <a:t>• Supply the monitoring software under a licence or subscription (SaaS) model with technical support.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050" b="0" i="0" noProof="1">
                <a:solidFill>
                  <a:srgbClr val="667180"/>
                </a:solidFill>
                <a:latin typeface="Arial"/>
              </a:rPr>
              <a:t>• Joint products, technology transfer and licensing with the Japanese partner.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050" b="0" i="0" noProof="1">
                <a:solidFill>
                  <a:srgbClr val="667180"/>
                </a:solidFill>
                <a:latin typeface="Arial"/>
              </a:rPr>
              <a:t>• Installation, commissioning and periodic measurement services together with mine service companies.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050" b="0" i="0" noProof="1">
                <a:solidFill>
                  <a:srgbClr val="667180"/>
                </a:solidFill>
                <a:latin typeface="Arial"/>
              </a:rPr>
              <a:t>• Training and technical support packages for engineers and technicians.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050" b="0" i="0" noProof="1">
                <a:solidFill>
                  <a:srgbClr val="667180"/>
                </a:solidFill>
                <a:latin typeface="Arial"/>
              </a:rPr>
              <a:t>• Indicative pricing: pilot 2 RTUs + software ≈ US$3,590; 100 RTUs ≈ US$69,200; 500 RTUs ≈ US$338,600; 1,000 RTUs ≈ US$674,500.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050" b="0" i="0" noProof="1">
                <a:solidFill>
                  <a:srgbClr val="667180"/>
                </a:solidFill>
                <a:latin typeface="Arial"/>
              </a:rPr>
              <a:t>• Next markets: mining, tunnelling and infrastructure construction across Central Asia.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7269480" y="26654760"/>
            <a:ext cx="6355080" cy="164592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>
              <a:lnSpc>
                <a:spcPct val="108000"/>
              </a:lnSpc>
            </a:pPr>
            <a:r>
              <a:rPr lang="mn-MN" sz="1200" b="1" i="0" noProof="1">
                <a:solidFill>
                  <a:srgbClr val="143D74"/>
                </a:solidFill>
                <a:latin typeface="Arial"/>
              </a:rPr>
              <a:t>IMPACT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100" b="0" i="0" noProof="1">
                <a:solidFill>
                  <a:srgbClr val="667180"/>
                </a:solidFill>
                <a:latin typeface="Arial"/>
              </a:rPr>
              <a:t>• Economic: less network downtime and lower maintenance cost.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100" b="0" i="0" noProof="1">
                <a:solidFill>
                  <a:srgbClr val="667180"/>
                </a:solidFill>
                <a:latin typeface="Arial"/>
              </a:rPr>
              <a:t>• Social: safer mining operations and more reliable communications.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100" b="0" i="0" noProof="1">
                <a:solidFill>
                  <a:srgbClr val="667180"/>
                </a:solidFill>
                <a:latin typeface="Arial"/>
              </a:rPr>
              <a:t>• Environmental: fewer manual measurement trips and lower energy use.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100" b="0" i="0" noProof="1">
                <a:solidFill>
                  <a:srgbClr val="667180"/>
                </a:solidFill>
                <a:latin typeface="Arial"/>
              </a:rPr>
              <a:t>• Human resources: stronger MSc and PhD research and engineering capacity.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744813" y="28134648"/>
            <a:ext cx="5486400" cy="25603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>
              <a:lnSpc>
                <a:spcPct val="108000"/>
              </a:lnSpc>
            </a:pPr>
            <a:r>
              <a:rPr sz="1100" b="1" i="0" dirty="0">
                <a:solidFill>
                  <a:srgbClr val="143D74"/>
                </a:solidFill>
                <a:latin typeface="Arial"/>
              </a:rPr>
              <a:t>NEXT STEPS</a:t>
            </a:r>
          </a:p>
        </p:txBody>
      </p:sp>
      <p:pic>
        <p:nvPicPr>
          <p:cNvPr id="64" name="Picture 63" descr="fig_tunne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000" y="11499201"/>
            <a:ext cx="6084000" cy="1373511"/>
          </a:xfrm>
          <a:prstGeom prst="rect">
            <a:avLst/>
          </a:prstGeom>
        </p:spPr>
      </p:pic>
      <p:pic>
        <p:nvPicPr>
          <p:cNvPr id="65" name="Picture 64" descr="fig_arch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7669" y="11631168"/>
            <a:ext cx="5852160" cy="1353312"/>
          </a:xfrm>
          <a:prstGeom prst="rect">
            <a:avLst/>
          </a:prstGeom>
        </p:spPr>
      </p:pic>
      <p:pic>
        <p:nvPicPr>
          <p:cNvPr id="66" name="Picture 65" descr="fig_validatio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" y="16870680"/>
            <a:ext cx="5943600" cy="2240280"/>
          </a:xfrm>
          <a:prstGeom prst="rect">
            <a:avLst/>
          </a:prstGeom>
        </p:spPr>
      </p:pic>
      <p:pic>
        <p:nvPicPr>
          <p:cNvPr id="67" name="Picture 66" descr="fig_marke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3040" y="23353017"/>
            <a:ext cx="11430000" cy="1737360"/>
          </a:xfrm>
          <a:prstGeom prst="rect">
            <a:avLst/>
          </a:prstGeom>
        </p:spPr>
      </p:pic>
      <p:pic>
        <p:nvPicPr>
          <p:cNvPr id="68" name="Picture 67" descr="fig_roadmap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240" y="28619288"/>
            <a:ext cx="12618720" cy="1052992"/>
          </a:xfrm>
          <a:prstGeom prst="rect">
            <a:avLst/>
          </a:prstGeom>
        </p:spPr>
      </p:pic>
      <p:pic>
        <p:nvPicPr>
          <p:cNvPr id="69" name="Picture 68" descr="fig_photos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69480" y="16946880"/>
            <a:ext cx="6355080" cy="252984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30238" y="6870127"/>
            <a:ext cx="6427523" cy="767745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Professor B. Otgonbayar, Ph.D.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School of Information and Communication Technology/Department of Telecommunication Engineering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Email: otgonbayar_b@must.edu.mn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876F3093-FB96-4882-97BE-AD981A234554}"/>
              </a:ext>
            </a:extLst>
          </p:cNvPr>
          <p:cNvSpPr txBox="1"/>
          <p:nvPr/>
        </p:nvSpPr>
        <p:spPr>
          <a:xfrm>
            <a:off x="545200" y="7703949"/>
            <a:ext cx="6427523" cy="244525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lang="en-US" sz="1400" b="1" dirty="0">
                <a:solidFill>
                  <a:srgbClr val="002060"/>
                </a:solidFill>
              </a:rPr>
              <a:t>RESEARCH TEAM MEMBER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B4C9277C-A0E0-40E3-B8BE-90723AC368B0}"/>
              </a:ext>
            </a:extLst>
          </p:cNvPr>
          <p:cNvSpPr txBox="1"/>
          <p:nvPr/>
        </p:nvSpPr>
        <p:spPr>
          <a:xfrm>
            <a:off x="7329224" y="6881191"/>
            <a:ext cx="5026524" cy="583079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Ass. Professor Kishikawa Hiroki, Ph.D.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Tokushima University / Faculty of Science and Technology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Email: kishikawa.Hiroki@tokushima-u.ac.jp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216DBA5-085D-6462-8155-9088B5D1E041}"/>
              </a:ext>
            </a:extLst>
          </p:cNvPr>
          <p:cNvSpPr txBox="1"/>
          <p:nvPr/>
        </p:nvSpPr>
        <p:spPr>
          <a:xfrm>
            <a:off x="7299829" y="6610557"/>
            <a:ext cx="6120000" cy="213747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lang="en-US" sz="1200" b="1" dirty="0">
                <a:solidFill>
                  <a:srgbClr val="143D74"/>
                </a:solidFill>
                <a:latin typeface="Arial"/>
              </a:rPr>
              <a:t>JAPANESE PROJECT TEAM LEADER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4174406" y="3967392"/>
            <a:ext cx="8661824" cy="583079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A STUDY ON THE DEVELOPMENT OF SMART SYSTEMS FOR INDUSTRIAL, SERVICE, AND DOMESTIC APPLICATIONS USING ADVANCED TECHNOLOGIES</a:t>
            </a:r>
            <a:endParaRPr b="1" dirty="0">
              <a:solidFill>
                <a:srgbClr val="002060"/>
              </a:solidFill>
              <a:latin typeface="Arial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6771BC95-5217-2BF6-D17A-FB157DEC62BA}"/>
              </a:ext>
            </a:extLst>
          </p:cNvPr>
          <p:cNvSpPr txBox="1"/>
          <p:nvPr/>
        </p:nvSpPr>
        <p:spPr>
          <a:xfrm>
            <a:off x="720000" y="5482785"/>
            <a:ext cx="2160000" cy="792000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noAutofit/>
          </a:bodyPr>
          <a:lstStyle/>
          <a:p>
            <a:pPr algn="ctr">
              <a:lnSpc>
                <a:spcPct val="108000"/>
              </a:lnSpc>
            </a:pPr>
            <a:r>
              <a:rPr lang="mn-MN" sz="1200" b="1" dirty="0">
                <a:solidFill>
                  <a:srgbClr val="FFFFFF"/>
                </a:solidFill>
                <a:latin typeface="Arial"/>
              </a:rPr>
              <a:t>Joint research code:</a:t>
            </a:r>
          </a:p>
          <a:p>
            <a:pPr algn="ctr">
              <a:lnSpc>
                <a:spcPct val="108000"/>
              </a:lnSpc>
            </a:pPr>
            <a:r>
              <a:rPr lang="en-US" sz="1400" b="1" i="0" dirty="0">
                <a:solidFill>
                  <a:srgbClr val="FFFFFF"/>
                </a:solidFill>
                <a:latin typeface="Arial"/>
              </a:rPr>
              <a:t>J23A16-1</a:t>
            </a:r>
          </a:p>
        </p:txBody>
      </p:sp>
      <p:pic>
        <p:nvPicPr>
          <p:cNvPr id="5" name="Picture 4" descr="A logo for a company&#10;&#10;AI-generated content may be incorrect.">
            <a:extLst>
              <a:ext uri="{FF2B5EF4-FFF2-40B4-BE49-F238E27FC236}">
                <a16:creationId xmlns:a16="http://schemas.microsoft.com/office/drawing/2014/main" id="{A9A1A13F-470F-DEAA-66A8-90C3C5DA9D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4400213" cy="3618247"/>
          </a:xfrm>
          <a:prstGeom prst="rect">
            <a:avLst/>
          </a:prstGeom>
        </p:spPr>
      </p:pic>
      <p:pic>
        <p:nvPicPr>
          <p:cNvPr id="20" name="Picture 19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02A2D1C3-6A76-5515-B8F4-38636BB2D47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155108" y="30834623"/>
            <a:ext cx="1061376" cy="106137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1334</Words>
  <Application>Microsoft Office PowerPoint</Application>
  <PresentationFormat>Custom</PresentationFormat>
  <Paragraphs>96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Purevtseren Bayarsaikhan</cp:lastModifiedBy>
  <cp:revision>5</cp:revision>
  <dcterms:created xsi:type="dcterms:W3CDTF">2013-01-27T09:14:16Z</dcterms:created>
  <dcterms:modified xsi:type="dcterms:W3CDTF">2026-09-15T07:17:35Z</dcterms:modified>
  <cp:category/>
</cp:coreProperties>
</file>