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23" d="100"/>
          <a:sy n="23" d="100"/>
        </p:scale>
        <p:origin x="37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revtseren Bayarsaikhan" userId="4ecbe038585bf84c" providerId="LiveId" clId="{D5D8F309-45FF-40CD-A34F-9CF5EC9B447A}"/>
    <pc:docChg chg="undo redo custSel modSld">
      <pc:chgData name="Purevtseren Bayarsaikhan" userId="4ecbe038585bf84c" providerId="LiveId" clId="{D5D8F309-45FF-40CD-A34F-9CF5EC9B447A}" dt="2026-09-04T04:48:41.354" v="230" actId="6549"/>
      <pc:docMkLst>
        <pc:docMk/>
      </pc:docMkLst>
      <pc:sldChg chg="addSp delSp modSp mod">
        <pc:chgData name="Purevtseren Bayarsaikhan" userId="4ecbe038585bf84c" providerId="LiveId" clId="{D5D8F309-45FF-40CD-A34F-9CF5EC9B447A}" dt="2026-09-04T04:48:41.354" v="230" actId="6549"/>
        <pc:sldMkLst>
          <pc:docMk/>
          <pc:sldMk cId="0" sldId="256"/>
        </pc:sldMkLst>
        <pc:spChg chg="mod">
          <ac:chgData name="Purevtseren Bayarsaikhan" userId="4ecbe038585bf84c" providerId="LiveId" clId="{D5D8F309-45FF-40CD-A34F-9CF5EC9B447A}" dt="2026-09-04T04:46:14.429" v="194"/>
          <ac:spMkLst>
            <pc:docMk/>
            <pc:sldMk cId="0" sldId="256"/>
            <ac:spMk id="2" creationId="{00000000-0000-0000-0000-000000000000}"/>
          </ac:spMkLst>
        </pc:spChg>
        <pc:spChg chg="add del mod">
          <ac:chgData name="Purevtseren Bayarsaikhan" userId="4ecbe038585bf84c" providerId="LiveId" clId="{D5D8F309-45FF-40CD-A34F-9CF5EC9B447A}" dt="2026-09-04T04:47:31.683" v="229" actId="14100"/>
          <ac:spMkLst>
            <pc:docMk/>
            <pc:sldMk cId="0" sldId="256"/>
            <ac:spMk id="3" creationId="{00000000-0000-0000-0000-000000000000}"/>
          </ac:spMkLst>
        </pc:spChg>
        <pc:spChg chg="add mod ord">
          <ac:chgData name="Purevtseren Bayarsaikhan" userId="4ecbe038585bf84c" providerId="LiveId" clId="{D5D8F309-45FF-40CD-A34F-9CF5EC9B447A}" dt="2026-09-04T04:29:58.007" v="43" actId="167"/>
          <ac:spMkLst>
            <pc:docMk/>
            <pc:sldMk cId="0" sldId="256"/>
            <ac:spMk id="9" creationId="{00000000-0000-0000-0000-000000000000}"/>
          </ac:spMkLst>
        </pc:spChg>
        <pc:spChg chg="add del mod">
          <ac:chgData name="Purevtseren Bayarsaikhan" userId="4ecbe038585bf84c" providerId="LiveId" clId="{D5D8F309-45FF-40CD-A34F-9CF5EC9B447A}" dt="2026-09-04T04:30:00.964" v="44" actId="478"/>
          <ac:spMkLst>
            <pc:docMk/>
            <pc:sldMk cId="0" sldId="256"/>
            <ac:spMk id="10" creationId="{00000000-0000-0000-0000-000000000000}"/>
          </ac:spMkLst>
        </pc:spChg>
        <pc:spChg chg="add mod">
          <ac:chgData name="Purevtseren Bayarsaikhan" userId="4ecbe038585bf84c" providerId="LiveId" clId="{D5D8F309-45FF-40CD-A34F-9CF5EC9B447A}" dt="2026-09-04T04:29:23.145" v="37" actId="1076"/>
          <ac:spMkLst>
            <pc:docMk/>
            <pc:sldMk cId="0" sldId="256"/>
            <ac:spMk id="11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6:04.731" v="75" actId="21"/>
          <ac:spMkLst>
            <pc:docMk/>
            <pc:sldMk cId="0" sldId="256"/>
            <ac:spMk id="15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7:26.158" v="119" actId="1076"/>
          <ac:spMkLst>
            <pc:docMk/>
            <pc:sldMk cId="0" sldId="256"/>
            <ac:spMk id="17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3:24.142" v="66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48:41.354" v="230" actId="6549"/>
          <ac:spMkLst>
            <pc:docMk/>
            <pc:sldMk cId="0" sldId="256"/>
            <ac:spMk id="21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7:54.425" v="142" actId="20577"/>
          <ac:spMkLst>
            <pc:docMk/>
            <pc:sldMk cId="0" sldId="256"/>
            <ac:spMk id="22" creationId="{00000000-0000-0000-0000-000000000000}"/>
          </ac:spMkLst>
        </pc:spChg>
        <pc:spChg chg="del mod">
          <ac:chgData name="Purevtseren Bayarsaikhan" userId="4ecbe038585bf84c" providerId="LiveId" clId="{D5D8F309-45FF-40CD-A34F-9CF5EC9B447A}" dt="2026-09-04T04:26:53.325" v="22" actId="478"/>
          <ac:spMkLst>
            <pc:docMk/>
            <pc:sldMk cId="0" sldId="256"/>
            <ac:spMk id="23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29:18.897" v="36" actId="1076"/>
          <ac:spMkLst>
            <pc:docMk/>
            <pc:sldMk cId="0" sldId="256"/>
            <ac:spMk id="24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2:39.418" v="63" actId="13926"/>
          <ac:spMkLst>
            <pc:docMk/>
            <pc:sldMk cId="0" sldId="256"/>
            <ac:spMk id="25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29:27.327" v="38" actId="107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31:21.496" v="56" actId="1076"/>
          <ac:spMkLst>
            <pc:docMk/>
            <pc:sldMk cId="0" sldId="256"/>
            <ac:spMk id="27" creationId="{00000000-0000-0000-0000-000000000000}"/>
          </ac:spMkLst>
        </pc:spChg>
        <pc:spChg chg="mod">
          <ac:chgData name="Purevtseren Bayarsaikhan" userId="4ecbe038585bf84c" providerId="LiveId" clId="{D5D8F309-45FF-40CD-A34F-9CF5EC9B447A}" dt="2026-09-04T04:47:08.106" v="228" actId="20577"/>
          <ac:spMkLst>
            <pc:docMk/>
            <pc:sldMk cId="0" sldId="256"/>
            <ac:spMk id="56" creationId="{00000000-0000-0000-0000-000000000000}"/>
          </ac:spMkLst>
        </pc:spChg>
        <pc:spChg chg="del mod">
          <ac:chgData name="Purevtseren Bayarsaikhan" userId="4ecbe038585bf84c" providerId="LiveId" clId="{D5D8F309-45FF-40CD-A34F-9CF5EC9B447A}" dt="2026-09-04T04:24:42.869" v="17" actId="478"/>
          <ac:spMkLst>
            <pc:docMk/>
            <pc:sldMk cId="0" sldId="256"/>
            <ac:spMk id="57" creationId="{00000000-0000-0000-0000-000000000000}"/>
          </ac:spMkLst>
        </pc:spChg>
        <pc:spChg chg="del">
          <ac:chgData name="Purevtseren Bayarsaikhan" userId="4ecbe038585bf84c" providerId="LiveId" clId="{D5D8F309-45FF-40CD-A34F-9CF5EC9B447A}" dt="2026-09-04T04:23:40.572" v="0" actId="478"/>
          <ac:spMkLst>
            <pc:docMk/>
            <pc:sldMk cId="0" sldId="256"/>
            <ac:spMk id="58" creationId="{00000000-0000-0000-0000-000000000000}"/>
          </ac:spMkLst>
        </pc:spChg>
        <pc:spChg chg="del">
          <ac:chgData name="Purevtseren Bayarsaikhan" userId="4ecbe038585bf84c" providerId="LiveId" clId="{D5D8F309-45FF-40CD-A34F-9CF5EC9B447A}" dt="2026-09-04T04:43:55.157" v="193" actId="478"/>
          <ac:spMkLst>
            <pc:docMk/>
            <pc:sldMk cId="0" sldId="256"/>
            <ac:spMk id="59" creationId="{00000000-0000-0000-0000-000000000000}"/>
          </ac:spMkLst>
        </pc:spChg>
        <pc:spChg chg="add mod">
          <ac:chgData name="Purevtseren Bayarsaikhan" userId="4ecbe038585bf84c" providerId="LiveId" clId="{D5D8F309-45FF-40CD-A34F-9CF5EC9B447A}" dt="2026-09-04T04:31:03.010" v="54" actId="1076"/>
          <ac:spMkLst>
            <pc:docMk/>
            <pc:sldMk cId="0" sldId="256"/>
            <ac:spMk id="70" creationId="{8216DBA5-085D-6462-8155-9088B5D1E041}"/>
          </ac:spMkLst>
        </pc:spChg>
        <pc:spChg chg="add mod">
          <ac:chgData name="Purevtseren Bayarsaikhan" userId="4ecbe038585bf84c" providerId="LiveId" clId="{D5D8F309-45FF-40CD-A34F-9CF5EC9B447A}" dt="2026-09-04T04:33:16.784" v="65" actId="1076"/>
          <ac:spMkLst>
            <pc:docMk/>
            <pc:sldMk cId="0" sldId="256"/>
            <ac:spMk id="71" creationId="{00000000-0000-0000-0000-000000000000}"/>
          </ac:spMkLst>
        </pc:spChg>
        <pc:spChg chg="add mod">
          <ac:chgData name="Purevtseren Bayarsaikhan" userId="4ecbe038585bf84c" providerId="LiveId" clId="{D5D8F309-45FF-40CD-A34F-9CF5EC9B447A}" dt="2026-09-04T04:37:29.190" v="120" actId="1076"/>
          <ac:spMkLst>
            <pc:docMk/>
            <pc:sldMk cId="0" sldId="256"/>
            <ac:spMk id="76" creationId="{6771BC95-5217-2BF6-D17A-FB157DEC62BA}"/>
          </ac:spMkLst>
        </pc:spChg>
        <pc:spChg chg="add mod">
          <ac:chgData name="Purevtseren Bayarsaikhan" userId="4ecbe038585bf84c" providerId="LiveId" clId="{D5D8F309-45FF-40CD-A34F-9CF5EC9B447A}" dt="2026-09-04T04:31:32.712" v="59" actId="1076"/>
          <ac:spMkLst>
            <pc:docMk/>
            <pc:sldMk cId="0" sldId="256"/>
            <ac:spMk id="90" creationId="{876F3093-FB96-4882-97BE-AD981A234554}"/>
          </ac:spMkLst>
        </pc:spChg>
        <pc:spChg chg="add mod">
          <ac:chgData name="Purevtseren Bayarsaikhan" userId="4ecbe038585bf84c" providerId="LiveId" clId="{D5D8F309-45FF-40CD-A34F-9CF5EC9B447A}" dt="2026-09-04T04:31:08.767" v="55" actId="1076"/>
          <ac:spMkLst>
            <pc:docMk/>
            <pc:sldMk cId="0" sldId="256"/>
            <ac:spMk id="91" creationId="{B4C9277C-A0E0-40E3-B8BE-90723AC368B0}"/>
          </ac:spMkLst>
        </pc:spChg>
        <pc:spChg chg="add del mod">
          <ac:chgData name="Purevtseren Bayarsaikhan" userId="4ecbe038585bf84c" providerId="LiveId" clId="{D5D8F309-45FF-40CD-A34F-9CF5EC9B447A}" dt="2026-09-04T04:30:05.086" v="45" actId="478"/>
          <ac:spMkLst>
            <pc:docMk/>
            <pc:sldMk cId="0" sldId="256"/>
            <ac:spMk id="92" creationId="{6B001AC4-F837-43F5-A486-2FC837596FEC}"/>
          </ac:spMkLst>
        </pc:spChg>
        <pc:picChg chg="add mod">
          <ac:chgData name="Purevtseren Bayarsaikhan" userId="4ecbe038585bf84c" providerId="LiveId" clId="{D5D8F309-45FF-40CD-A34F-9CF5EC9B447A}" dt="2026-09-04T04:40:15.989" v="187" actId="1076"/>
          <ac:picMkLst>
            <pc:docMk/>
            <pc:sldMk cId="0" sldId="256"/>
            <ac:picMk id="7" creationId="{DD31D28E-4609-0993-240C-F965C2342173}"/>
          </ac:picMkLst>
        </pc:picChg>
        <pc:picChg chg="mod">
          <ac:chgData name="Purevtseren Bayarsaikhan" userId="4ecbe038585bf84c" providerId="LiveId" clId="{D5D8F309-45FF-40CD-A34F-9CF5EC9B447A}" dt="2026-09-04T04:42:38.420" v="192" actId="1036"/>
          <ac:picMkLst>
            <pc:docMk/>
            <pc:sldMk cId="0" sldId="256"/>
            <ac:picMk id="75" creationId="{38124235-FFDD-0B3D-A250-E644AE126BD4}"/>
          </ac:picMkLst>
        </pc:picChg>
      </pc:sldChg>
    </pc:docChg>
  </pc:docChgLst>
  <pc:docChgLst>
    <pc:chgData name="Purevtseren Bayarsaikhan" userId="4ecbe038585bf84c" providerId="LiveId" clId="{17A4A2FC-9D84-40D3-9D36-898809D94288}"/>
    <pc:docChg chg="custSel modSld">
      <pc:chgData name="Purevtseren Bayarsaikhan" userId="4ecbe038585bf84c" providerId="LiveId" clId="{17A4A2FC-9D84-40D3-9D36-898809D94288}" dt="2026-09-15T07:07:20.330" v="33" actId="14100"/>
      <pc:docMkLst>
        <pc:docMk/>
      </pc:docMkLst>
      <pc:sldChg chg="addSp delSp modSp mod">
        <pc:chgData name="Purevtseren Bayarsaikhan" userId="4ecbe038585bf84c" providerId="LiveId" clId="{17A4A2FC-9D84-40D3-9D36-898809D94288}" dt="2026-09-15T07:07:20.330" v="33" actId="14100"/>
        <pc:sldMkLst>
          <pc:docMk/>
          <pc:sldMk cId="0" sldId="256"/>
        </pc:sldMkLst>
        <pc:spChg chg="del">
          <ac:chgData name="Purevtseren Bayarsaikhan" userId="4ecbe038585bf84c" providerId="LiveId" clId="{17A4A2FC-9D84-40D3-9D36-898809D94288}" dt="2026-09-15T07:04:01.397" v="5" actId="478"/>
          <ac:spMkLst>
            <pc:docMk/>
            <pc:sldMk cId="0" sldId="256"/>
            <ac:spMk id="3" creationId="{00000000-0000-0000-0000-000000000000}"/>
          </ac:spMkLst>
        </pc:spChg>
        <pc:spChg chg="del">
          <ac:chgData name="Purevtseren Bayarsaikhan" userId="4ecbe038585bf84c" providerId="LiveId" clId="{17A4A2FC-9D84-40D3-9D36-898809D94288}" dt="2026-09-15T07:04:05.128" v="8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Purevtseren Bayarsaikhan" userId="4ecbe038585bf84c" providerId="LiveId" clId="{17A4A2FC-9D84-40D3-9D36-898809D94288}" dt="2026-09-15T07:04:05.833" v="9" actId="478"/>
          <ac:spMkLst>
            <pc:docMk/>
            <pc:sldMk cId="0" sldId="256"/>
            <ac:spMk id="6" creationId="{00000000-0000-0000-0000-000000000000}"/>
          </ac:spMkLst>
        </pc:spChg>
        <pc:picChg chg="add mod">
          <ac:chgData name="Purevtseren Bayarsaikhan" userId="4ecbe038585bf84c" providerId="LiveId" clId="{17A4A2FC-9D84-40D3-9D36-898809D94288}" dt="2026-09-15T07:04:48.865" v="17" actId="14100"/>
          <ac:picMkLst>
            <pc:docMk/>
            <pc:sldMk cId="0" sldId="256"/>
            <ac:picMk id="7" creationId="{FC953DD3-F6CF-226C-B908-1024973EA2FD}"/>
          </ac:picMkLst>
        </pc:picChg>
        <pc:picChg chg="add mod">
          <ac:chgData name="Purevtseren Bayarsaikhan" userId="4ecbe038585bf84c" providerId="LiveId" clId="{17A4A2FC-9D84-40D3-9D36-898809D94288}" dt="2026-09-15T07:07:20.330" v="33" actId="14100"/>
          <ac:picMkLst>
            <pc:docMk/>
            <pc:sldMk cId="0" sldId="256"/>
            <ac:picMk id="22" creationId="{ACB87B68-564F-A66B-A344-F6A3AA874E92}"/>
          </ac:picMkLst>
        </pc:picChg>
        <pc:picChg chg="del">
          <ac:chgData name="Purevtseren Bayarsaikhan" userId="4ecbe038585bf84c" providerId="LiveId" clId="{17A4A2FC-9D84-40D3-9D36-898809D94288}" dt="2026-09-15T07:04:03.915" v="7" actId="478"/>
          <ac:picMkLst>
            <pc:docMk/>
            <pc:sldMk cId="0" sldId="256"/>
            <ac:picMk id="72" creationId="{42AEBA80-6F8E-885E-D378-641E2E294751}"/>
          </ac:picMkLst>
        </pc:picChg>
        <pc:picChg chg="del">
          <ac:chgData name="Purevtseren Bayarsaikhan" userId="4ecbe038585bf84c" providerId="LiveId" clId="{17A4A2FC-9D84-40D3-9D36-898809D94288}" dt="2026-09-15T07:04:02.880" v="6" actId="478"/>
          <ac:picMkLst>
            <pc:docMk/>
            <pc:sldMk cId="0" sldId="256"/>
            <ac:picMk id="73" creationId="{41399BFC-FC80-AB2B-57A1-EFFBAFC83D48}"/>
          </ac:picMkLst>
        </pc:picChg>
        <pc:picChg chg="del">
          <ac:chgData name="Purevtseren Bayarsaikhan" userId="4ecbe038585bf84c" providerId="LiveId" clId="{17A4A2FC-9D84-40D3-9D36-898809D94288}" dt="2026-09-15T07:04:06.909" v="10" actId="478"/>
          <ac:picMkLst>
            <pc:docMk/>
            <pc:sldMk cId="0" sldId="256"/>
            <ac:picMk id="75" creationId="{38124235-FFDD-0B3D-A250-E644AE126BD4}"/>
          </ac:picMkLst>
        </pc:picChg>
        <pc:picChg chg="del">
          <ac:chgData name="Purevtseren Bayarsaikhan" userId="4ecbe038585bf84c" providerId="LiveId" clId="{17A4A2FC-9D84-40D3-9D36-898809D94288}" dt="2026-09-15T07:06:45.662" v="26" actId="478"/>
          <ac:picMkLst>
            <pc:docMk/>
            <pc:sldMk cId="0" sldId="256"/>
            <ac:picMk id="79" creationId="{049BB41B-115D-3E0D-537A-B33DC6ED0B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2"/>
          <p:cNvSpPr/>
          <p:nvPr/>
        </p:nvSpPr>
        <p:spPr>
          <a:xfrm>
            <a:off x="426600" y="6470897"/>
            <a:ext cx="13594200" cy="2222742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40000" y="1910571"/>
            <a:ext cx="13320000" cy="3368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2000" b="1" dirty="0">
                <a:solidFill>
                  <a:srgbClr val="FFFFFF"/>
                </a:solidFill>
                <a:latin typeface="Arial"/>
              </a:rPr>
              <a:t>HIGHER ENGINEERING EDUCATION DEVELOPMENT (M-JEED) PROJECT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0000" y="2465961"/>
            <a:ext cx="13320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b="1" dirty="0">
                <a:solidFill>
                  <a:srgbClr val="FFFFFF"/>
                </a:solidFill>
                <a:latin typeface="Arial"/>
              </a:rPr>
              <a:t>JOINT RESEARCH – BUSINESS INNOVATION PARTNERSHIP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0000" y="2935127"/>
            <a:ext cx="133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1200" b="0" dirty="0">
                <a:solidFill>
                  <a:srgbClr val="FFFFFF"/>
                </a:solidFill>
                <a:latin typeface="Arial"/>
              </a:rPr>
              <a:t>17 September 2026  |  Section 4 · Energy &amp; Renewable Energy, Room 4  |  NUM Library Building, Ulaanbaatar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0000" y="3780000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6" name="TextBox 15"/>
          <p:cNvSpPr txBox="1"/>
          <p:nvPr/>
        </p:nvSpPr>
        <p:spPr>
          <a:xfrm>
            <a:off x="720000" y="3996000"/>
            <a:ext cx="2160000" cy="576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sz="1150" b="1" i="0" dirty="0">
                <a:solidFill>
                  <a:srgbClr val="FFFFFF"/>
                </a:solidFill>
                <a:latin typeface="Arial"/>
              </a:rPr>
              <a:t>RESEARCH FIELD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0000" y="4510785"/>
            <a:ext cx="2160000" cy="792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lang="mn-MN" sz="1400" b="1" i="0" dirty="0">
                <a:solidFill>
                  <a:srgbClr val="FFFFFF"/>
                </a:solidFill>
                <a:latin typeface="Arial"/>
              </a:rPr>
              <a:t>Automation and Systems Engineering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330000" y="3780000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553110" y="4747481"/>
            <a:ext cx="9994392" cy="713232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mn-MN" sz="1600" b="1" i="0" noProof="1">
                <a:solidFill>
                  <a:srgbClr val="143D74"/>
                </a:solidFill>
                <a:latin typeface="Arial"/>
              </a:rPr>
              <a:t>Low-power toroidal-core energy harvester for a leaky feeder communication system in the UHF band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02736" y="5633259"/>
            <a:ext cx="9994392" cy="31089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sz="1100" b="0" i="0" dirty="0" err="1">
                <a:solidFill>
                  <a:srgbClr val="667180"/>
                </a:solidFill>
                <a:latin typeface="Arial"/>
              </a:rPr>
              <a:t>Keywords:  energy harvesting · leaky feeder · toroidal ferrite core · UHF 411–422 MHz · wireless power transfer · underground IoT</a:t>
            </a:r>
            <a:endParaRPr sz="1100" b="0" i="0" dirty="0">
              <a:solidFill>
                <a:srgbClr val="667180"/>
              </a:solidFill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30076" y="8310755"/>
            <a:ext cx="5264020" cy="352933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sz="1200" b="0" i="0" dirty="0">
                <a:solidFill>
                  <a:srgbClr val="667180"/>
                </a:solidFill>
                <a:latin typeface="Arial"/>
              </a:rPr>
              <a:t>IEICE Electronics Express (SCIE), 2026 · DOI: 10.1587/elex.23.20260374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0000" y="8820000"/>
            <a:ext cx="640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540000" y="8820000"/>
            <a:ext cx="6408000" cy="917999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02000" y="8911760"/>
            <a:ext cx="608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1. PROBLEM &amp; OBJECTIVE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02000" y="9296327"/>
            <a:ext cx="6084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Why underground IoT nodes need a battery-free power source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7240" y="9802368"/>
            <a:ext cx="5943600" cy="210312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PROBLEM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Underground IoT sensor nodes need reliable power, but replacing batteries frequently is difficult and costly in confined and hazardous tunnel environments.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Conventional ambient sources — solar, thermal, vibration — are unavailable or unreliable deep underground.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Leaky-feeder cables already run through every drift and radiate a continuous, controlled UHF field that has so far remained unused.</a:t>
            </a:r>
          </a:p>
          <a:p>
            <a:pPr algn="l">
              <a:lnSpc>
                <a:spcPct val="108000"/>
              </a:lnSpc>
              <a:spcBef>
                <a:spcPts val="600"/>
              </a:spcBef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OBJECTIVE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Develop a toroidal-core energy (TCE) harvester that extracts RF energy from the near field of a UHF leaky-feeder cable and converts it into usable DC power.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Design and optimise the harvester in CST and validate it experimentally across the 411–422 MHz operating band.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Deliver a clamp-on, non-intrusive module able to power low-power IoT sensor nodes without cutting or re-cabling the feeder.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272000" y="8820000"/>
            <a:ext cx="658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7272000" y="8820000"/>
            <a:ext cx="6588000" cy="917999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433999" y="8911760"/>
            <a:ext cx="626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2. APPROACH &amp; COLLABORATION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33999" y="9296327"/>
            <a:ext cx="6264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Ferrite-core design, CST optimisation and the MUST – Sangmyung – KOICA partnership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07224" y="9802368"/>
            <a:ext cx="6117336" cy="182880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APPROACH &amp; TECHNOLOGY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Harvester: NiZn K10 ferrite toroid (R63 × 38 × 25 mm) with a 7-turn copper winding, tuned to resonance at 416.5 MHz.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Simulation: full-wave CST transient solver; the feeder is excited through a waveguide port and terminated in a matched 50 Ω load.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Conversion chain: LC tank → HSMS-285P Schottky voltage doubler → RFD199A-PCB RF–DC converter → regulated DC output.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Optimisation: three toroid sizes, permeabilities μi = 450 / 700 / 900 and turns N = 4…11 were swept to maximise flux capture below Bsat ≈ 0.45 T.</a:t>
            </a:r>
          </a:p>
          <a:p>
            <a:pPr algn="l">
              <a:lnSpc>
                <a:spcPct val="108000"/>
              </a:lnSpc>
              <a:spcBef>
                <a:spcPts val="600"/>
              </a:spcBef>
            </a:pPr>
            <a:r>
              <a:rPr lang="mn-MN" sz="850" b="1" i="0" noProof="1">
                <a:solidFill>
                  <a:srgbClr val="143D74"/>
                </a:solidFill>
                <a:latin typeface="Arial"/>
              </a:rPr>
              <a:t>COLLABORATION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MUST–SICT: design, CST modelling, fabrication and RF measurement (Radio Frequency and Antenna Lab.).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Sangmyung University (Korea), Prof. Juhee Choi: rectifier chain and measurement methodology.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850" b="0" i="0" noProof="1">
                <a:solidFill>
                  <a:srgbClr val="667180"/>
                </a:solidFill>
                <a:latin typeface="Arial"/>
              </a:rPr>
              <a:t>• KOICA: funding and lab capacity building (Contract No. P2019-00124).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40000" y="13572000"/>
            <a:ext cx="13320000" cy="61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8"/>
          <p:cNvSpPr/>
          <p:nvPr/>
        </p:nvSpPr>
        <p:spPr>
          <a:xfrm>
            <a:off x="540000" y="13572000"/>
            <a:ext cx="13320000" cy="91799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02000" y="13648371"/>
            <a:ext cx="12996000" cy="3368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  <a:latin typeface="Arial"/>
              </a:rPr>
              <a:t>3. KEY RESULTS, TECHNOLOGY / PRODUCT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02000" y="14048327"/>
            <a:ext cx="12996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Simulated and measured performance of the «TCE Harvester» and its product form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77240" y="14612112"/>
            <a:ext cx="5943600" cy="260604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050" b="1" i="0" noProof="1">
                <a:solidFill>
                  <a:srgbClr val="143D74"/>
                </a:solidFill>
                <a:latin typeface="Arial"/>
              </a:rPr>
              <a:t>KEY RESULTS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At the 416.5 MHz resonance the toroidal winding produced 6.83 V and 71.4 mA in simulation — an AC power-conversion efficiency of 48.8%.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Simulation and measurement agree closely: measured |S₁₁| reaches −26.7 dB at 416 MHz against −18.7 dB in simulation.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 24 W UHF transmitter on a 5 m RLK78-50JFNA cable delivered 6.92 V DC and 166 mA across the fixed load.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Regulated 4.7 V DC output — continuous operation of low-power IoT nodes above +30 dBm forward power, pulsed operation below that.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 linear-scaling post-processing method overcomes the normalised port-power behaviour of CST, enabling rapid input-power parametric studies.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The UHF leaky feeder is established as a viable in-tunnel energy source for IoT nodes.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40000" y="20124000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540000" y="20124000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02000" y="20215760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4. APPLICATIONS &amp; BUSINESS POTENTIAL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2000" y="20600327"/>
            <a:ext cx="12996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Where battery-free in-tunnel power matters, and how it reaches the market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7240" y="21168360"/>
            <a:ext cx="5943600" cy="237744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100" b="1" i="0" noProof="1">
                <a:solidFill>
                  <a:srgbClr val="143D74"/>
                </a:solidFill>
                <a:latin typeface="Arial"/>
              </a:rPr>
              <a:t>APPLICATIONS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Battery-free power for RSSI monitors, gas and dust sensors and tag readers along underground mine drifts.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Tunnels, metro lines and infrastructure corridors where leaky feeders are already installed for radio coverage.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Maintenance-free sensing in confined or hazardous spaces where battery changes require permits and downtime.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Combined with the «RF Check Point» RTU project at MUST, for fully self-powered underground monitoring.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0000" y="25595999"/>
            <a:ext cx="13320000" cy="43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Rounded Rectangle 48"/>
          <p:cNvSpPr/>
          <p:nvPr/>
        </p:nvSpPr>
        <p:spPr>
          <a:xfrm>
            <a:off x="540000" y="25595999"/>
            <a:ext cx="13320000" cy="917999"/>
          </a:xfrm>
          <a:prstGeom prst="roundRect">
            <a:avLst/>
          </a:prstGeom>
          <a:solidFill>
            <a:srgbClr val="EE7919"/>
          </a:solidFill>
          <a:ln>
            <a:solidFill>
              <a:srgbClr val="EE7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02000" y="25687760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5. PARTNERSHIP, IMPACT &amp; NEXT STEPS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2000" y="26072326"/>
            <a:ext cx="12996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0" dirty="0">
                <a:solidFill>
                  <a:srgbClr val="FFFFFF"/>
                </a:solidFill>
                <a:latin typeface="Arial"/>
              </a:rPr>
              <a:t>What we are looking for, the expected impact and the roadmap to 2027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77240" y="26654760"/>
            <a:ext cx="5943600" cy="1645920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200" b="1" i="0" noProof="1">
                <a:solidFill>
                  <a:srgbClr val="143D74"/>
                </a:solidFill>
                <a:latin typeface="Arial"/>
              </a:rPr>
              <a:t>WE ARE LOOKING FOR: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143D74"/>
                </a:solidFill>
                <a:latin typeface="Arial"/>
              </a:rPr>
              <a:t>☑ Pilot testing     ☑ Joint R&amp;D     ☑ Technology transfer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143D74"/>
                </a:solidFill>
                <a:latin typeface="Arial"/>
              </a:rPr>
              <a:t>☑ Licensing     ☑ Commercialization / Investment</a:t>
            </a:r>
          </a:p>
          <a:p>
            <a:pPr algn="l">
              <a:lnSpc>
                <a:spcPct val="108000"/>
              </a:lnSpc>
              <a:spcBef>
                <a:spcPts val="600"/>
              </a:spcBef>
            </a:pPr>
            <a:r>
              <a:rPr lang="mn-MN" sz="1200" b="1" i="0" noProof="1">
                <a:solidFill>
                  <a:srgbClr val="143D74"/>
                </a:solidFill>
                <a:latin typeface="Arial"/>
              </a:rPr>
              <a:t>WHAT WE EXPECT FROM PARTNERS: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Access to live leaky-feeder networks for field trials, support on active-rectifier design and certification, and co-authored publications.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40000" y="30240000"/>
            <a:ext cx="13320000" cy="165599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Rounded Rectangle 53"/>
          <p:cNvSpPr/>
          <p:nvPr/>
        </p:nvSpPr>
        <p:spPr>
          <a:xfrm>
            <a:off x="540000" y="30240000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720000" y="30356961"/>
            <a:ext cx="9360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  <a:latin typeface="Arial"/>
              </a:rPr>
              <a:t>6. CONTACT &amp; BUSINESS MATCHING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20000" y="30888000"/>
            <a:ext cx="7576275" cy="64864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100" b="1" dirty="0">
                <a:solidFill>
                  <a:srgbClr val="143D74"/>
                </a:solidFill>
                <a:latin typeface="Arial"/>
              </a:rPr>
              <a:t>B. Purevtseren (Ph.D)   |   MUST, SICT, Radio Frequency and Antenna Lab.   e-mail: Purevtseren_b@must.edu.mn</a:t>
            </a:r>
          </a:p>
          <a:p>
            <a:pPr algn="l">
              <a:lnSpc>
                <a:spcPct val="108000"/>
              </a:lnSpc>
            </a:pPr>
            <a:r>
              <a:rPr lang="mn-MN" sz="1100" b="1" i="0" dirty="0">
                <a:solidFill>
                  <a:srgbClr val="143D74"/>
                </a:solidFill>
                <a:latin typeface="Arial"/>
              </a:rPr>
              <a:t>											Phone: +976-88772860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269480" y="14612112"/>
            <a:ext cx="6355080" cy="260604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050" b="1" i="0" noProof="1">
                <a:solidFill>
                  <a:srgbClr val="143D74"/>
                </a:solidFill>
                <a:latin typeface="Arial"/>
              </a:rPr>
              <a:t>TECHNOLOGY / PRODUCT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Product form: a clamp-on «TCE Harvester» module — ferrite toroid, winding, LC tank and rectifier board — fitted to an existing leaky feeder without cutting the cable.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Core: NiZn K10 ferrite, R63 × 38 × 25 mm, N = 7 turns, 1 mm copper wire, 4.7 pF LC tank.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Band: 411–422 MHz (resonance 416.5 MHz) — the band already used by mine leaky-feeder and TETRA-class radio systems.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Output: 4.7 V regulated DC; 6.92 V and 166 mA measured at 24 W forward power.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Advantages: no battery replacement, no additional cabling, non-intrusive installation, and it reuses infrastructure that already exists in every tunnel.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Maturity: TRL 4–5 — validated on a laboratory leaky-feeder testbed and peer-reviewed in IEICE Electronics Express (SCIE), 2026.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269480" y="21168360"/>
            <a:ext cx="6355080" cy="2184657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100" b="1" i="0" noProof="1">
                <a:solidFill>
                  <a:srgbClr val="143D74"/>
                </a:solidFill>
                <a:latin typeface="Arial"/>
              </a:rPr>
              <a:t>BUSINESS POTENTIAL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Clamp-on energy harvesting modules manufactured in Mongolia as an add-on to existing leaky-feeder infrastructure.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Bundled with underground IoT sensor products to remove battery logistics from the customer's operating cost.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Joint products, technology transfer and licensing with the Korean partner.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Licensing of the ferrite-core and rectifier design to communications and mining-equipment suppliers.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050" b="0" i="0" noProof="1">
                <a:solidFill>
                  <a:srgbClr val="667180"/>
                </a:solidFill>
                <a:latin typeface="Arial"/>
              </a:rPr>
              <a:t>• Engineering services: site survey, harvested-power measurement and installation on live feeder networks.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269480" y="26654760"/>
            <a:ext cx="6355080" cy="1645920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200" b="1" i="0" noProof="1">
                <a:solidFill>
                  <a:srgbClr val="143D74"/>
                </a:solidFill>
                <a:latin typeface="Arial"/>
              </a:rPr>
              <a:t>IMPACT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Economic: removes battery replacement cost and downtime from sensor networks.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Social: safer maintenance — fewer battery-change trips into confined and hazardous spaces.</a:t>
            </a:r>
          </a:p>
          <a:p>
            <a:pPr algn="l">
              <a:lnSpc>
                <a:spcPct val="108000"/>
              </a:lnSpc>
              <a:spcBef>
                <a:spcPts val="200"/>
              </a:spcBef>
            </a:pPr>
            <a:r>
              <a:rPr lang="mn-MN" sz="1100" b="0" i="0" noProof="1">
                <a:solidFill>
                  <a:srgbClr val="667180"/>
                </a:solidFill>
                <a:latin typeface="Arial"/>
              </a:rPr>
              <a:t>• Environmental: fewer primary lithium batteries consumed and disposed of underground.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44813" y="28134648"/>
            <a:ext cx="5486400" cy="256032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sz="1100" b="1" i="0" dirty="0">
                <a:solidFill>
                  <a:srgbClr val="143D74"/>
                </a:solidFill>
                <a:latin typeface="Arial"/>
              </a:rPr>
              <a:t>NEXT STEPS</a:t>
            </a:r>
          </a:p>
        </p:txBody>
      </p:sp>
      <p:pic>
        <p:nvPicPr>
          <p:cNvPr id="64" name="Picture 63" descr="fig_tun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1919887"/>
            <a:ext cx="5943600" cy="1201753"/>
          </a:xfrm>
          <a:prstGeom prst="rect">
            <a:avLst/>
          </a:prstGeom>
        </p:spPr>
      </p:pic>
      <p:pic>
        <p:nvPicPr>
          <p:cNvPr id="65" name="Picture 64" descr="fig_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0" y="11832336"/>
            <a:ext cx="5852160" cy="1353312"/>
          </a:xfrm>
          <a:prstGeom prst="rect">
            <a:avLst/>
          </a:prstGeom>
        </p:spPr>
      </p:pic>
      <p:pic>
        <p:nvPicPr>
          <p:cNvPr id="66" name="Picture 65" descr="fig_valida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17026128"/>
            <a:ext cx="5943600" cy="2240280"/>
          </a:xfrm>
          <a:prstGeom prst="rect">
            <a:avLst/>
          </a:prstGeom>
        </p:spPr>
      </p:pic>
      <p:pic>
        <p:nvPicPr>
          <p:cNvPr id="67" name="Picture 66" descr="fig_marke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3040" y="23353017"/>
            <a:ext cx="11430000" cy="1737360"/>
          </a:xfrm>
          <a:prstGeom prst="rect">
            <a:avLst/>
          </a:prstGeom>
        </p:spPr>
      </p:pic>
      <p:pic>
        <p:nvPicPr>
          <p:cNvPr id="68" name="Picture 67" descr="fig_roadma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28619288"/>
            <a:ext cx="12618720" cy="1052992"/>
          </a:xfrm>
          <a:prstGeom prst="rect">
            <a:avLst/>
          </a:prstGeom>
        </p:spPr>
      </p:pic>
      <p:pic>
        <p:nvPicPr>
          <p:cNvPr id="69" name="Picture 68" descr="fig_photo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69480" y="17026128"/>
            <a:ext cx="6355080" cy="25298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21907" y="7308911"/>
            <a:ext cx="4328100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/>
              <a:t>Anudari Dashbaatar, Delgermurun Batbold,</a:t>
            </a:r>
          </a:p>
          <a:p>
            <a:r>
              <a:rPr lang="en-US" sz="1200" dirty="0"/>
              <a:t>Prof. Uuganbayar Purevdorj, Prof. Chuluunbandi Naimannaran</a:t>
            </a:r>
          </a:p>
          <a:p>
            <a:r>
              <a:rPr lang="en-US" sz="1200" dirty="0"/>
              <a:t>School of Information and Communication Technology, MUST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C9277C-A0E0-40E3-B8BE-90723AC368B0}"/>
              </a:ext>
            </a:extLst>
          </p:cNvPr>
          <p:cNvSpPr txBox="1"/>
          <p:nvPr/>
        </p:nvSpPr>
        <p:spPr>
          <a:xfrm>
            <a:off x="7321907" y="7921391"/>
            <a:ext cx="4206240" cy="39841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/>
              <a:t>Prof. Juhee Choi (Ph.D)</a:t>
            </a:r>
          </a:p>
          <a:p>
            <a:r>
              <a:rPr lang="en-US" sz="1200" dirty="0"/>
              <a:t>Sangmyung University, Republic of Korea</a:t>
            </a:r>
            <a:endParaRPr lang="en-US" sz="1200" b="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771BC95-5217-2BF6-D17A-FB157DEC62BA}"/>
              </a:ext>
            </a:extLst>
          </p:cNvPr>
          <p:cNvSpPr txBox="1"/>
          <p:nvPr/>
        </p:nvSpPr>
        <p:spPr>
          <a:xfrm>
            <a:off x="720000" y="5482785"/>
            <a:ext cx="2160000" cy="792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noAutofit/>
          </a:bodyPr>
          <a:lstStyle/>
          <a:p>
            <a:pPr algn="ctr">
              <a:lnSpc>
                <a:spcPct val="108000"/>
              </a:lnSpc>
            </a:pPr>
            <a:r>
              <a:rPr lang="mn-MN" sz="1200" b="1" dirty="0">
                <a:solidFill>
                  <a:srgbClr val="FFFFFF"/>
                </a:solidFill>
                <a:latin typeface="Arial"/>
              </a:rPr>
              <a:t>Joint research code:</a:t>
            </a:r>
          </a:p>
          <a:p>
            <a:pPr algn="ctr">
              <a:lnSpc>
                <a:spcPct val="108000"/>
              </a:lnSpc>
            </a:pPr>
            <a:r>
              <a:rPr lang="en-US" sz="1400" b="1" i="0" dirty="0">
                <a:solidFill>
                  <a:srgbClr val="FFFFFF"/>
                </a:solidFill>
                <a:latin typeface="Arial"/>
              </a:rPr>
              <a:t>J23A16-1</a:t>
            </a:r>
          </a:p>
        </p:txBody>
      </p:sp>
      <p:pic>
        <p:nvPicPr>
          <p:cNvPr id="8" name="Picture 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095B0523-65AB-6D5E-B44B-F7C74E2AD2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25429" y="7217802"/>
            <a:ext cx="1095130" cy="10951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8562F3C-30FA-B9F7-942A-51BC8934633C}"/>
              </a:ext>
            </a:extLst>
          </p:cNvPr>
          <p:cNvSpPr txBox="1"/>
          <p:nvPr/>
        </p:nvSpPr>
        <p:spPr>
          <a:xfrm>
            <a:off x="613696" y="6518943"/>
            <a:ext cx="61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200" b="1" dirty="0">
                <a:solidFill>
                  <a:srgbClr val="143D74"/>
                </a:solidFill>
                <a:latin typeface="Arial"/>
              </a:rPr>
              <a:t>MONGOLIAN PROJECT TEAM LEADER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E79277-B9D1-0129-912F-6E288919C519}"/>
              </a:ext>
            </a:extLst>
          </p:cNvPr>
          <p:cNvSpPr txBox="1"/>
          <p:nvPr/>
        </p:nvSpPr>
        <p:spPr>
          <a:xfrm>
            <a:off x="7344150" y="6651616"/>
            <a:ext cx="6442367" cy="1007999"/>
          </a:xfrm>
          <a:prstGeom prst="rect">
            <a:avLst/>
          </a:prstGeom>
          <a:noFill/>
        </p:spPr>
        <p:txBody>
          <a:bodyPr wrap="square" lIns="28800" tIns="14400" rIns="28800" bIns="14400" anchor="t">
            <a:noAutofit/>
          </a:bodyPr>
          <a:lstStyle/>
          <a:p>
            <a:pPr algn="l">
              <a:lnSpc>
                <a:spcPct val="108000"/>
              </a:lnSpc>
            </a:pPr>
            <a:r>
              <a:rPr lang="mn-MN" sz="1200" noProof="1">
                <a:latin typeface="Arial" panose="020B0604020202020204" pitchFamily="34" charset="0"/>
                <a:cs typeface="Arial" panose="020B0604020202020204" pitchFamily="34" charset="0"/>
              </a:rPr>
              <a:t>B. Purevtseren (Ph.D)</a:t>
            </a:r>
          </a:p>
          <a:p>
            <a:pPr>
              <a:lnSpc>
                <a:spcPct val="108000"/>
              </a:lnSpc>
              <a:spcBef>
                <a:spcPts val="200"/>
              </a:spcBef>
            </a:pPr>
            <a:r>
              <a:rPr lang="mn-MN" sz="1200" noProof="1">
                <a:latin typeface="Arial" panose="020B0604020202020204" pitchFamily="34" charset="0"/>
                <a:cs typeface="Arial" panose="020B0604020202020204" pitchFamily="34" charset="0"/>
              </a:rPr>
              <a:t>Dept. of Telecommunication Engineering, SICT, MUST (Antenna Laboratory)</a:t>
            </a:r>
          </a:p>
          <a:p>
            <a:pPr>
              <a:lnSpc>
                <a:spcPct val="108000"/>
              </a:lnSpc>
              <a:spcBef>
                <a:spcPts val="300"/>
              </a:spcBef>
            </a:pPr>
            <a:r>
              <a:rPr lang="mn-MN" sz="1200" noProof="1">
                <a:latin typeface="Arial" panose="020B0604020202020204" pitchFamily="34" charset="0"/>
                <a:cs typeface="Arial" panose="020B0604020202020204" pitchFamily="34" charset="0"/>
              </a:rPr>
              <a:t>e-mail: Purevtseren_b@must.edu.mn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EC6EF5A-F001-4ED0-F991-D90D996C2AEB}"/>
              </a:ext>
            </a:extLst>
          </p:cNvPr>
          <p:cNvSpPr txBox="1"/>
          <p:nvPr/>
        </p:nvSpPr>
        <p:spPr>
          <a:xfrm>
            <a:off x="600840" y="6795777"/>
            <a:ext cx="6427523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Professor B. Otgonbayar (Ph.D)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School of ICT (SICT) / Department of Telecommunication Engineering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Email: otgonbayar_b@must.edu.mn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8B24B7D-97DB-72A7-D4BA-E128E3BD3B5D}"/>
              </a:ext>
            </a:extLst>
          </p:cNvPr>
          <p:cNvSpPr txBox="1"/>
          <p:nvPr/>
        </p:nvSpPr>
        <p:spPr>
          <a:xfrm>
            <a:off x="7330076" y="6461508"/>
            <a:ext cx="6427523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en-US" sz="1200" b="1" dirty="0">
                <a:solidFill>
                  <a:srgbClr val="143D74"/>
                </a:solidFill>
                <a:latin typeface="Arial"/>
              </a:rPr>
              <a:t>RESEARCH TEAM MEMBER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2BF203F-D2FD-1A90-9D9E-CE314B430CED}"/>
              </a:ext>
            </a:extLst>
          </p:cNvPr>
          <p:cNvSpPr txBox="1"/>
          <p:nvPr/>
        </p:nvSpPr>
        <p:spPr>
          <a:xfrm>
            <a:off x="582602" y="7781078"/>
            <a:ext cx="5026524" cy="61815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>
              <a:lnSpc>
                <a:spcPct val="108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Ass. Professor Kishikawa Hiroki (Ph.D)</a:t>
            </a:r>
          </a:p>
          <a:p>
            <a:pPr>
              <a:lnSpc>
                <a:spcPct val="108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Tokushima University / Faculty of Science and Technology</a:t>
            </a:r>
          </a:p>
          <a:p>
            <a:pPr>
              <a:lnSpc>
                <a:spcPct val="108000"/>
              </a:lnSpc>
            </a:pPr>
            <a:r>
              <a:rPr lang="mn-MN" sz="1200" dirty="0">
                <a:latin typeface="Arial" panose="020B0604020202020204" pitchFamily="34" charset="0"/>
                <a:cs typeface="Arial" panose="020B0604020202020204" pitchFamily="34" charset="0"/>
              </a:rPr>
              <a:t>Email: kishikawa.Hiroki@tokushima-u.ac.jp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5959777-1AA3-08C1-27CD-D5AFED2EE823}"/>
              </a:ext>
            </a:extLst>
          </p:cNvPr>
          <p:cNvSpPr txBox="1"/>
          <p:nvPr/>
        </p:nvSpPr>
        <p:spPr>
          <a:xfrm>
            <a:off x="600840" y="7513924"/>
            <a:ext cx="61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en-US" sz="1200" b="1" dirty="0">
                <a:solidFill>
                  <a:srgbClr val="143D74"/>
                </a:solidFill>
                <a:latin typeface="Arial"/>
              </a:rPr>
              <a:t>JAPANESE PROJECT TEAM LEADER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B152819-13F6-31DB-CDCA-504A052D0EA0}"/>
              </a:ext>
            </a:extLst>
          </p:cNvPr>
          <p:cNvSpPr txBox="1"/>
          <p:nvPr/>
        </p:nvSpPr>
        <p:spPr>
          <a:xfrm>
            <a:off x="4140106" y="4016287"/>
            <a:ext cx="8661824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A STUDY ON THE DEVELOPMENT OF SMART SYSTEMS FOR INDUSTRIAL, SERVICE, AND DOMESTIC APPLICATIONS USING ADVANCED TECHNOLOGIES</a:t>
            </a:r>
            <a:endParaRPr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0305BF5-028D-A02F-9A82-BC5883B8D947}"/>
              </a:ext>
            </a:extLst>
          </p:cNvPr>
          <p:cNvSpPr txBox="1"/>
          <p:nvPr/>
        </p:nvSpPr>
        <p:spPr>
          <a:xfrm>
            <a:off x="12687284" y="8178218"/>
            <a:ext cx="97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Scan me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FC953DD3-F6CF-226C-B908-1024973EA2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-35717"/>
            <a:ext cx="14423806" cy="3607685"/>
          </a:xfrm>
          <a:prstGeom prst="rect">
            <a:avLst/>
          </a:prstGeom>
        </p:spPr>
      </p:pic>
      <p:pic>
        <p:nvPicPr>
          <p:cNvPr id="22" name="Picture 2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CB87B68-564F-A66B-A344-F6A3AA874E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22183" y="30825141"/>
            <a:ext cx="1070857" cy="10708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1244</Words>
  <Application>Microsoft Office PowerPoint</Application>
  <PresentationFormat>Custom</PresentationFormat>
  <Paragraphs>94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Zaya Tumurbat</cp:lastModifiedBy>
  <cp:revision>6</cp:revision>
  <dcterms:created xsi:type="dcterms:W3CDTF">2013-01-27T09:14:16Z</dcterms:created>
  <dcterms:modified xsi:type="dcterms:W3CDTF">2026-09-15T07:18:36Z</dcterms:modified>
  <cp:category/>
</cp:coreProperties>
</file>